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550" r:id="rId5"/>
    <p:sldId id="608" r:id="rId6"/>
    <p:sldId id="598" r:id="rId7"/>
    <p:sldId id="595" r:id="rId8"/>
    <p:sldId id="548" r:id="rId9"/>
    <p:sldId id="576" r:id="rId10"/>
    <p:sldId id="577" r:id="rId11"/>
    <p:sldId id="592" r:id="rId12"/>
    <p:sldId id="604" r:id="rId13"/>
    <p:sldId id="602" r:id="rId14"/>
    <p:sldId id="579" r:id="rId15"/>
    <p:sldId id="580" r:id="rId16"/>
    <p:sldId id="581" r:id="rId17"/>
    <p:sldId id="568" r:id="rId18"/>
    <p:sldId id="603" r:id="rId19"/>
    <p:sldId id="605" r:id="rId20"/>
    <p:sldId id="584" r:id="rId21"/>
    <p:sldId id="610" r:id="rId22"/>
    <p:sldId id="590" r:id="rId23"/>
    <p:sldId id="589" r:id="rId24"/>
    <p:sldId id="607" r:id="rId25"/>
    <p:sldId id="600" r:id="rId26"/>
    <p:sldId id="588" r:id="rId27"/>
    <p:sldId id="601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l" defTabSz="825500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9193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A5BAFC"/>
    <a:srgbClr val="FFFFFF"/>
    <a:srgbClr val="4672FA"/>
    <a:srgbClr val="3254A0"/>
    <a:srgbClr val="DCEBF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9894" autoAdjust="0"/>
  </p:normalViewPr>
  <p:slideViewPr>
    <p:cSldViewPr snapToGrid="0" snapToObjects="1">
      <p:cViewPr varScale="1">
        <p:scale>
          <a:sx n="56" d="100"/>
          <a:sy n="56" d="100"/>
        </p:scale>
        <p:origin x="17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A5DFC14-C407-4FC7-8FFA-0AB290A2AE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1BD2CE-F036-4982-A939-13C61B532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6341-A11A-4515-A0F1-FE6F31B6C335}" type="datetimeFigureOut">
              <a:rPr lang="da-DK" smtClean="0"/>
              <a:t>01-12-2023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3CC466-05FF-4EF6-A446-D3465C2D0B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5D219F8-3C69-475F-94F8-E234189FF6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9A2B3-EF37-467D-9220-355169D74D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077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2374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5891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Kirsten stiller spørgsmålene – Charlotte svarer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2056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381814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58785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2216038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Sarah</a:t>
            </a:r>
          </a:p>
        </p:txBody>
      </p:sp>
    </p:spTree>
    <p:extLst>
      <p:ext uri="{BB962C8B-B14F-4D97-AF65-F5344CB8AC3E}">
        <p14:creationId xmlns:p14="http://schemas.microsoft.com/office/powerpoint/2010/main" val="2448502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Kirsten stiller spørgsmålene – Sarah eller andre svarer</a:t>
            </a:r>
          </a:p>
        </p:txBody>
      </p:sp>
    </p:spTree>
    <p:extLst>
      <p:ext uri="{BB962C8B-B14F-4D97-AF65-F5344CB8AC3E}">
        <p14:creationId xmlns:p14="http://schemas.microsoft.com/office/powerpoint/2010/main" val="2394196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Tina</a:t>
            </a:r>
          </a:p>
        </p:txBody>
      </p:sp>
    </p:spTree>
    <p:extLst>
      <p:ext uri="{BB962C8B-B14F-4D97-AF65-F5344CB8AC3E}">
        <p14:creationId xmlns:p14="http://schemas.microsoft.com/office/powerpoint/2010/main" val="1852288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Tina</a:t>
            </a:r>
          </a:p>
        </p:txBody>
      </p:sp>
    </p:spTree>
    <p:extLst>
      <p:ext uri="{BB962C8B-B14F-4D97-AF65-F5344CB8AC3E}">
        <p14:creationId xmlns:p14="http://schemas.microsoft.com/office/powerpoint/2010/main" val="611588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Tina</a:t>
            </a:r>
          </a:p>
        </p:txBody>
      </p:sp>
    </p:spTree>
    <p:extLst>
      <p:ext uri="{BB962C8B-B14F-4D97-AF65-F5344CB8AC3E}">
        <p14:creationId xmlns:p14="http://schemas.microsoft.com/office/powerpoint/2010/main" val="217610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Tina</a:t>
            </a:r>
          </a:p>
        </p:txBody>
      </p:sp>
    </p:spTree>
    <p:extLst>
      <p:ext uri="{BB962C8B-B14F-4D97-AF65-F5344CB8AC3E}">
        <p14:creationId xmlns:p14="http://schemas.microsoft.com/office/powerpoint/2010/main" val="126614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949842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4204475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Tina</a:t>
            </a:r>
          </a:p>
        </p:txBody>
      </p:sp>
    </p:spTree>
    <p:extLst>
      <p:ext uri="{BB962C8B-B14F-4D97-AF65-F5344CB8AC3E}">
        <p14:creationId xmlns:p14="http://schemas.microsoft.com/office/powerpoint/2010/main" val="4286123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Kirsten stiller spørgsmålene – Tina, Charlotte eller andre svarer</a:t>
            </a:r>
          </a:p>
        </p:txBody>
      </p:sp>
    </p:spTree>
    <p:extLst>
      <p:ext uri="{BB962C8B-B14F-4D97-AF65-F5344CB8AC3E}">
        <p14:creationId xmlns:p14="http://schemas.microsoft.com/office/powerpoint/2010/main" val="2279959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2346681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389782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36273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183287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1625321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237523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416534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  <a:p>
            <a:endParaRPr lang="da-DK" dirty="0"/>
          </a:p>
          <a:p>
            <a:r>
              <a:rPr lang="da-DK" dirty="0"/>
              <a:t>Også at sige noget om, hvad har vi i 2023 og i 2024 (temaerne): 2023 = diagnostik. 2024 = behandlingsplaner</a:t>
            </a:r>
          </a:p>
        </p:txBody>
      </p:sp>
    </p:spTree>
    <p:extLst>
      <p:ext uri="{BB962C8B-B14F-4D97-AF65-F5344CB8AC3E}">
        <p14:creationId xmlns:p14="http://schemas.microsoft.com/office/powerpoint/2010/main" val="579438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Charlotte</a:t>
            </a:r>
          </a:p>
        </p:txBody>
      </p:sp>
    </p:spTree>
    <p:extLst>
      <p:ext uri="{BB962C8B-B14F-4D97-AF65-F5344CB8AC3E}">
        <p14:creationId xmlns:p14="http://schemas.microsoft.com/office/powerpoint/2010/main" val="75183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48.svg"/><Relationship Id="rId21" Type="http://schemas.openxmlformats.org/officeDocument/2006/relationships/image" Target="../media/image66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24" Type="http://schemas.openxmlformats.org/officeDocument/2006/relationships/image" Target="../media/image69.pn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10" Type="http://schemas.openxmlformats.org/officeDocument/2006/relationships/image" Target="../media/image55.png"/><Relationship Id="rId19" Type="http://schemas.openxmlformats.org/officeDocument/2006/relationships/image" Target="../media/image64.svg"/><Relationship Id="rId31" Type="http://schemas.openxmlformats.org/officeDocument/2006/relationships/image" Target="../media/image9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30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9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8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3753DA6-E648-B175-B692-B6CABBEFB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2501153"/>
            <a:ext cx="17808688" cy="4580131"/>
          </a:xfrm>
        </p:spPr>
        <p:txBody>
          <a:bodyPr anchor="b">
            <a:noAutofit/>
          </a:bodyPr>
          <a:lstStyle>
            <a:lvl1pPr>
              <a:defRPr sz="161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11FF129-C23B-6E8D-9119-AEA3162E9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339164"/>
            <a:ext cx="17808688" cy="1065563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5000" i="0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Navn</a:t>
            </a:r>
          </a:p>
          <a:p>
            <a:pPr lvl="0"/>
            <a:endParaRPr lang="da-DK" dirty="0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5F93FA6-9748-C960-3C3E-B467894F4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2843" y="8404728"/>
            <a:ext cx="17808688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Sted</a:t>
            </a:r>
          </a:p>
          <a:p>
            <a:pPr lvl="0"/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9EC9BB-DD6B-1DAF-CE10-55C4F341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1826" y="881544"/>
            <a:ext cx="12148564" cy="121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36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ograf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F1657231-1A8C-E731-FE22-9CA211521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6649" y="1741819"/>
            <a:ext cx="2443162" cy="24431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2CE4C143-C6BA-31E1-3BB1-F54444F4B4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649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Medicin</a:t>
            </a:r>
          </a:p>
        </p:txBody>
      </p:sp>
      <p:sp>
        <p:nvSpPr>
          <p:cNvPr id="45" name="Pladsholder til billede 9">
            <a:extLst>
              <a:ext uri="{FF2B5EF4-FFF2-40B4-BE49-F238E27FC236}">
                <a16:creationId xmlns:a16="http://schemas.microsoft.com/office/drawing/2014/main" id="{00704EA7-28E2-7EEA-F6A2-2FB7C42309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6649" y="5142680"/>
            <a:ext cx="2443162" cy="244316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6" name="Pladsholder til tekst 3">
            <a:extLst>
              <a:ext uri="{FF2B5EF4-FFF2-40B4-BE49-F238E27FC236}">
                <a16:creationId xmlns:a16="http://schemas.microsoft.com/office/drawing/2014/main" id="{657A5437-B875-5018-B6A4-154FC86004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6649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Social- og sundhedsassistent</a:t>
            </a:r>
          </a:p>
        </p:txBody>
      </p:sp>
      <p:sp>
        <p:nvSpPr>
          <p:cNvPr id="47" name="Pladsholder til billede 9">
            <a:extLst>
              <a:ext uri="{FF2B5EF4-FFF2-40B4-BE49-F238E27FC236}">
                <a16:creationId xmlns:a16="http://schemas.microsoft.com/office/drawing/2014/main" id="{6FDB5030-2435-18ED-372E-3686B782CF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56649" y="8501023"/>
            <a:ext cx="2443162" cy="244316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2610843B-2B61-4475-4834-0DD537E524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6649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Tandlæge</a:t>
            </a:r>
          </a:p>
        </p:txBody>
      </p:sp>
      <p:sp>
        <p:nvSpPr>
          <p:cNvPr id="49" name="Pladsholder til billede 9">
            <a:extLst>
              <a:ext uri="{FF2B5EF4-FFF2-40B4-BE49-F238E27FC236}">
                <a16:creationId xmlns:a16="http://schemas.microsoft.com/office/drawing/2014/main" id="{5F504D4D-6A74-B2FB-38D4-C9F63B0DC4E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51012" y="1741819"/>
            <a:ext cx="2443162" cy="2443162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0" name="Pladsholder til tekst 3">
            <a:extLst>
              <a:ext uri="{FF2B5EF4-FFF2-40B4-BE49-F238E27FC236}">
                <a16:creationId xmlns:a16="http://schemas.microsoft.com/office/drawing/2014/main" id="{06B3F8DE-CFF9-28B5-95E9-18A0BAEB79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1012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Optometrist</a:t>
            </a:r>
          </a:p>
        </p:txBody>
      </p:sp>
      <p:sp>
        <p:nvSpPr>
          <p:cNvPr id="51" name="Pladsholder til billede 9">
            <a:extLst>
              <a:ext uri="{FF2B5EF4-FFF2-40B4-BE49-F238E27FC236}">
                <a16:creationId xmlns:a16="http://schemas.microsoft.com/office/drawing/2014/main" id="{A7A70E63-2446-272F-6BF1-E25BC039CA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51012" y="5142680"/>
            <a:ext cx="2443162" cy="2443162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A4811E02-CE76-DEDC-3A80-BF99A0A888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1012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Sundhedsperson 01</a:t>
            </a:r>
          </a:p>
        </p:txBody>
      </p:sp>
      <p:sp>
        <p:nvSpPr>
          <p:cNvPr id="53" name="Pladsholder til billede 9">
            <a:extLst>
              <a:ext uri="{FF2B5EF4-FFF2-40B4-BE49-F238E27FC236}">
                <a16:creationId xmlns:a16="http://schemas.microsoft.com/office/drawing/2014/main" id="{83B95AF1-AAC1-E471-509D-827956248B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51012" y="8501023"/>
            <a:ext cx="2443162" cy="2443162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4" name="Pladsholder til tekst 3">
            <a:extLst>
              <a:ext uri="{FF2B5EF4-FFF2-40B4-BE49-F238E27FC236}">
                <a16:creationId xmlns:a16="http://schemas.microsoft.com/office/drawing/2014/main" id="{45929B3D-A362-FB5C-39E7-ED72C26741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1012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Tandplejer</a:t>
            </a:r>
          </a:p>
        </p:txBody>
      </p:sp>
      <p:sp>
        <p:nvSpPr>
          <p:cNvPr id="55" name="Pladsholder til billede 9">
            <a:extLst>
              <a:ext uri="{FF2B5EF4-FFF2-40B4-BE49-F238E27FC236}">
                <a16:creationId xmlns:a16="http://schemas.microsoft.com/office/drawing/2014/main" id="{8E40E3D3-F95E-5179-D1E3-9BB5CD6325D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845375" y="1741819"/>
            <a:ext cx="2443162" cy="2443162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6" name="Pladsholder til tekst 3">
            <a:extLst>
              <a:ext uri="{FF2B5EF4-FFF2-40B4-BE49-F238E27FC236}">
                <a16:creationId xmlns:a16="http://schemas.microsoft.com/office/drawing/2014/main" id="{3DB68780-B59A-4932-1E97-150ABE1C3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5375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 err="1"/>
              <a:t>Osteopat</a:t>
            </a:r>
            <a:endParaRPr lang="da-DK" dirty="0"/>
          </a:p>
        </p:txBody>
      </p:sp>
      <p:sp>
        <p:nvSpPr>
          <p:cNvPr id="57" name="Pladsholder til billede 9">
            <a:extLst>
              <a:ext uri="{FF2B5EF4-FFF2-40B4-BE49-F238E27FC236}">
                <a16:creationId xmlns:a16="http://schemas.microsoft.com/office/drawing/2014/main" id="{1E933B42-5AF4-326B-9B0E-2B00F60F989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845375" y="5142680"/>
            <a:ext cx="2443162" cy="2443162"/>
          </a:xfr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8" name="Pladsholder til tekst 3">
            <a:extLst>
              <a:ext uri="{FF2B5EF4-FFF2-40B4-BE49-F238E27FC236}">
                <a16:creationId xmlns:a16="http://schemas.microsoft.com/office/drawing/2014/main" id="{90C184D2-6197-2488-C4B4-A7471B7B16A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45375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Sundhedsperson 02</a:t>
            </a:r>
          </a:p>
        </p:txBody>
      </p:sp>
      <p:sp>
        <p:nvSpPr>
          <p:cNvPr id="61" name="Pladsholder til billede 9">
            <a:extLst>
              <a:ext uri="{FF2B5EF4-FFF2-40B4-BE49-F238E27FC236}">
                <a16:creationId xmlns:a16="http://schemas.microsoft.com/office/drawing/2014/main" id="{7F5B45CF-48C5-43F9-702B-334234EA439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239738" y="1741819"/>
            <a:ext cx="2443162" cy="2443162"/>
          </a:xfr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2" name="Pladsholder til tekst 3">
            <a:extLst>
              <a:ext uri="{FF2B5EF4-FFF2-40B4-BE49-F238E27FC236}">
                <a16:creationId xmlns:a16="http://schemas.microsoft.com/office/drawing/2014/main" id="{49B8FA5E-EA49-94F4-2301-A5B2A198C7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239738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Paragraf</a:t>
            </a:r>
          </a:p>
        </p:txBody>
      </p:sp>
      <p:sp>
        <p:nvSpPr>
          <p:cNvPr id="63" name="Pladsholder til billede 9">
            <a:extLst>
              <a:ext uri="{FF2B5EF4-FFF2-40B4-BE49-F238E27FC236}">
                <a16:creationId xmlns:a16="http://schemas.microsoft.com/office/drawing/2014/main" id="{13DBA132-9F5B-A9B6-92AE-23FCF21794A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239738" y="5142680"/>
            <a:ext cx="2443162" cy="2443162"/>
          </a:xfr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4" name="Pladsholder til tekst 3">
            <a:extLst>
              <a:ext uri="{FF2B5EF4-FFF2-40B4-BE49-F238E27FC236}">
                <a16:creationId xmlns:a16="http://schemas.microsoft.com/office/drawing/2014/main" id="{AA29544F-B29C-EFDD-1899-87750136AC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239738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Sundhedsperson 03</a:t>
            </a:r>
          </a:p>
        </p:txBody>
      </p:sp>
      <p:sp>
        <p:nvSpPr>
          <p:cNvPr id="67" name="Pladsholder til billede 9">
            <a:extLst>
              <a:ext uri="{FF2B5EF4-FFF2-40B4-BE49-F238E27FC236}">
                <a16:creationId xmlns:a16="http://schemas.microsoft.com/office/drawing/2014/main" id="{0FC1C064-8D37-BF97-46DF-158769F6362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5634101" y="1741819"/>
            <a:ext cx="2443162" cy="2443162"/>
          </a:xfr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8" name="Pladsholder til tekst 3">
            <a:extLst>
              <a:ext uri="{FF2B5EF4-FFF2-40B4-BE49-F238E27FC236}">
                <a16:creationId xmlns:a16="http://schemas.microsoft.com/office/drawing/2014/main" id="{7F523B00-C9B9-327C-51AD-B072C9D533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634101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Piller</a:t>
            </a:r>
          </a:p>
        </p:txBody>
      </p:sp>
      <p:sp>
        <p:nvSpPr>
          <p:cNvPr id="69" name="Pladsholder til billede 9">
            <a:extLst>
              <a:ext uri="{FF2B5EF4-FFF2-40B4-BE49-F238E27FC236}">
                <a16:creationId xmlns:a16="http://schemas.microsoft.com/office/drawing/2014/main" id="{4B105CF1-15DE-D468-3D39-64CE06F0EFC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634101" y="5142680"/>
            <a:ext cx="2443162" cy="2443162"/>
          </a:xfr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0" name="Pladsholder til tekst 3">
            <a:extLst>
              <a:ext uri="{FF2B5EF4-FFF2-40B4-BE49-F238E27FC236}">
                <a16:creationId xmlns:a16="http://schemas.microsoft.com/office/drawing/2014/main" id="{966D8AE4-8E44-EB36-FDEE-F3F9CA4AB4A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634101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Sygehus</a:t>
            </a:r>
          </a:p>
        </p:txBody>
      </p:sp>
      <p:sp>
        <p:nvSpPr>
          <p:cNvPr id="73" name="Pladsholder til billede 9">
            <a:extLst>
              <a:ext uri="{FF2B5EF4-FFF2-40B4-BE49-F238E27FC236}">
                <a16:creationId xmlns:a16="http://schemas.microsoft.com/office/drawing/2014/main" id="{857D9D0A-C5BB-4C27-939D-28A963F6E1A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9028464" y="1741819"/>
            <a:ext cx="2443162" cy="2443162"/>
          </a:xfr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4" name="Pladsholder til tekst 3">
            <a:extLst>
              <a:ext uri="{FF2B5EF4-FFF2-40B4-BE49-F238E27FC236}">
                <a16:creationId xmlns:a16="http://schemas.microsoft.com/office/drawing/2014/main" id="{D9F53114-717C-FBAB-36D9-BDDD716691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028464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Radiograf</a:t>
            </a:r>
          </a:p>
        </p:txBody>
      </p:sp>
      <p:sp>
        <p:nvSpPr>
          <p:cNvPr id="75" name="Pladsholder til billede 9">
            <a:extLst>
              <a:ext uri="{FF2B5EF4-FFF2-40B4-BE49-F238E27FC236}">
                <a16:creationId xmlns:a16="http://schemas.microsoft.com/office/drawing/2014/main" id="{DF6C4C3A-B476-1DB1-EF5D-2618A062A1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9028464" y="5142680"/>
            <a:ext cx="2443162" cy="2443162"/>
          </a:xfr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76" name="Pladsholder til tekst 3">
            <a:extLst>
              <a:ext uri="{FF2B5EF4-FFF2-40B4-BE49-F238E27FC236}">
                <a16:creationId xmlns:a16="http://schemas.microsoft.com/office/drawing/2014/main" id="{F2C0D60F-C0AF-A31A-D96D-7D0B8519C55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028464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Sygeplejerske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F9B1F4-832B-6D92-F5F9-AD31DB99E71E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244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2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11FF129-C23B-6E8D-9119-AEA3162E9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581210"/>
            <a:ext cx="11066227" cy="1988091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Klik for at redigere teksttypografierne i mastere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C473B6-1CDE-F4FB-1FE3-BFE32D5B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74017" y="881545"/>
            <a:ext cx="12308647" cy="1229517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3753DA6-E648-B175-B692-B6CABBEFB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870598"/>
            <a:ext cx="11404136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19682399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FBDFC18-3BF7-D0D0-D6FD-F2CFB4387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870598"/>
            <a:ext cx="11404136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1B309867-A461-C1F7-8D70-5897F61CDA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581210"/>
            <a:ext cx="11066227" cy="1988091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Klik for at redigere teksttypografierne i mastere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7578BD1-FBBB-4BA3-95AB-8A793A758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654770" y="5105743"/>
            <a:ext cx="9729230" cy="81407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9DC1A9D-38CB-93E7-22FB-ED5F592F6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162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0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5E86870-20D4-309B-B82A-48775F9E9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9235" y="4870598"/>
            <a:ext cx="10010677" cy="821531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8BF3DC-CDD9-57CA-8373-214D64F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870598"/>
            <a:ext cx="11404136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09608A73-D13C-CC20-1D6A-BF96D6205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581210"/>
            <a:ext cx="11066227" cy="1988091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>
                <a:solidFill>
                  <a:schemeClr val="accent1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Klik for at redigere teksttypografierne i mastere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endParaRPr lang="da-DK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667853-52CB-CDDF-7DE9-F6F098F4D5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363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BF3DC-CDD9-57CA-8373-214D64F5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870598"/>
            <a:ext cx="11404136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5466C41-0CEB-F353-04DB-E69A0F3FE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48281" y="3419299"/>
            <a:ext cx="10223500" cy="8140700"/>
          </a:xfrm>
          <a:prstGeom prst="rect">
            <a:avLst/>
          </a:prstGeom>
        </p:spPr>
      </p:pic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09608A73-D13C-CC20-1D6A-BF96D6205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581210"/>
            <a:ext cx="11066227" cy="1988091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Klik for at redigere teksttypografierne i mastere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endParaRPr lang="da-DK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9749E6-BE95-7629-4E1E-B912360EA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1056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sli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3C51B3-AF1A-A5B1-F995-84F7435EE6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3330" y="5370768"/>
            <a:ext cx="14050592" cy="320058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1" i="1">
                <a:solidFill>
                  <a:srgbClr val="FFFFFF"/>
                </a:solidFill>
                <a:latin typeface="Work Sans" pitchFamily="2" charset="77"/>
              </a:defRPr>
            </a:lvl1pPr>
          </a:lstStyle>
          <a:p>
            <a:pPr lvl="0"/>
            <a:r>
              <a:rPr lang="da-DK" dirty="0"/>
              <a:t>Indsæt citat.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endParaRPr lang="da-DK" dirty="0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74B1BC4D-4643-5D06-1C6D-06E2DCE33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62443" y="8601928"/>
            <a:ext cx="8952097" cy="1009951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800" b="1" i="0">
                <a:solidFill>
                  <a:srgbClr val="FFFFFF"/>
                </a:solidFill>
                <a:latin typeface="Work Sans SemiBold" pitchFamily="2" charset="77"/>
              </a:defRPr>
            </a:lvl1pPr>
          </a:lstStyle>
          <a:p>
            <a:pPr lvl="0"/>
            <a:r>
              <a:rPr lang="da-DK" dirty="0"/>
              <a:t>- Navn Navnesen, 68 år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B92D3C8-AA70-C0CA-5C3D-0B5FFE2EEFBB}"/>
              </a:ext>
            </a:extLst>
          </p:cNvPr>
          <p:cNvSpPr txBox="1">
            <a:spLocks/>
          </p:cNvSpPr>
          <p:nvPr userDrawn="1"/>
        </p:nvSpPr>
        <p:spPr>
          <a:xfrm>
            <a:off x="2073343" y="3185284"/>
            <a:ext cx="2262684" cy="4188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400" b="1" i="0" u="none" strike="noStrike" cap="none" spc="560" baseline="0">
                <a:ln>
                  <a:noFill/>
                </a:ln>
                <a:solidFill>
                  <a:schemeClr val="accent2"/>
                </a:solidFill>
                <a:uFillTx/>
                <a:latin typeface="Work Sans" pitchFamily="2" charset="77"/>
                <a:ea typeface="+mj-ea"/>
                <a:cs typeface="+mj-cs"/>
                <a:sym typeface="Montserrat Semi Bold"/>
              </a:defRPr>
            </a:lvl1pPr>
            <a:lvl2pPr marL="0" marR="0" indent="228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2pPr>
            <a:lvl3pPr marL="0" marR="0" indent="457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3pPr>
            <a:lvl4pPr marL="0" marR="0" indent="685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4pPr>
            <a:lvl5pPr marL="0" marR="0" indent="9144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5pPr>
            <a:lvl6pPr marL="0" marR="0" indent="11430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6pPr>
            <a:lvl7pPr marL="0" marR="0" indent="13716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7pPr>
            <a:lvl8pPr marL="0" marR="0" indent="16002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8pPr>
            <a:lvl9pPr marL="0" marR="0" indent="182880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560" baseline="0">
                <a:ln>
                  <a:noFill/>
                </a:ln>
                <a:solidFill>
                  <a:srgbClr val="212121"/>
                </a:solidFill>
                <a:uFillTx/>
                <a:latin typeface="+mj-lt"/>
                <a:ea typeface="+mj-ea"/>
                <a:cs typeface="+mj-cs"/>
                <a:sym typeface="Montserrat Semi Bold"/>
              </a:defRPr>
            </a:lvl9pPr>
          </a:lstStyle>
          <a:p>
            <a:pPr hangingPunct="1"/>
            <a:r>
              <a:rPr lang="da-DK" sz="30000" dirty="0">
                <a:solidFill>
                  <a:srgbClr val="FFFFFF"/>
                </a:solidFill>
              </a:rPr>
              <a:t>”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4073D49-D0DC-9235-357F-95FAAC51F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1" y="881545"/>
            <a:ext cx="11805064" cy="117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16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i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7C92C1D2-D3CD-2226-AA34-FF1770FC1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0768" y="7664234"/>
            <a:ext cx="9323387" cy="4680166"/>
          </a:xfrm>
        </p:spPr>
        <p:txBody>
          <a:bodyPr/>
          <a:lstStyle>
            <a:lvl1pPr marL="342900" marR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 </a:t>
            </a:r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marL="342900" marR="0" lvl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B08E095-67D3-6871-0A7F-D2ED8ED9D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031" y="2906486"/>
            <a:ext cx="9124674" cy="3102428"/>
          </a:xfrm>
        </p:spPr>
        <p:txBody>
          <a:bodyPr anchor="t"/>
          <a:lstStyle/>
          <a:p>
            <a:r>
              <a:rPr lang="da-DK" dirty="0"/>
              <a:t>Sundhed</a:t>
            </a:r>
            <a:br>
              <a:rPr lang="da-DK" dirty="0"/>
            </a:br>
            <a:r>
              <a:rPr lang="da-DK" dirty="0"/>
              <a:t>Sikkerhed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3EC2CB61-D193-7FFB-949F-611C687CCA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84088" y="2825552"/>
            <a:ext cx="9323387" cy="9518848"/>
          </a:xfrm>
        </p:spPr>
        <p:txBody>
          <a:bodyPr/>
          <a:lstStyle>
            <a:lvl1pPr marL="342900" marR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 </a:t>
            </a:r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marL="342900" marR="0" lvl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</a:t>
            </a:r>
            <a:endParaRPr lang="da-DK" dirty="0"/>
          </a:p>
          <a:p>
            <a:pPr marL="342900" marR="0" lvl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a-DK" dirty="0"/>
              <a:t>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marL="342900" marR="0" lvl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4095854-1690-ABE9-F505-585F687B4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8B08E095-67D3-6871-0A7F-D2ED8ED9D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031" y="2906486"/>
            <a:ext cx="9124674" cy="3102428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Sundhed</a:t>
            </a:r>
            <a:br>
              <a:rPr lang="da-DK" dirty="0"/>
            </a:br>
            <a:r>
              <a:rPr lang="da-DK" dirty="0"/>
              <a:t>Sikkerhed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3EC2CB61-D193-7FFB-949F-611C687CCA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1046" y="6542786"/>
            <a:ext cx="17986242" cy="5543197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None/>
              <a:tabLst/>
              <a:defRPr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 </a:t>
            </a:r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ut.</a:t>
            </a:r>
          </a:p>
          <a:p>
            <a:pPr lvl="0"/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C8C462-C6A5-FFB0-3743-DE3B89F1E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365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lutningsslide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578BD1-FBBB-4BA3-95AB-8A793A758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9999" y="5305249"/>
            <a:ext cx="9729230" cy="81407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FBDFC18-3BF7-D0D0-D6FD-F2CFB4387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0" y="4870598"/>
            <a:ext cx="14204877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Spørgsmål?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596C793-220E-DBC7-29EC-656BC7D55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453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fslutningsslide 0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00662EDE-DAA6-2184-B0B6-407326C088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1601" y="4742660"/>
            <a:ext cx="10724347" cy="8973340"/>
          </a:xfrm>
          <a:prstGeom prst="rect">
            <a:avLst/>
          </a:prstGeom>
        </p:spPr>
      </p:pic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11FF129-C23B-6E8D-9119-AEA3162E9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6357213"/>
            <a:ext cx="17808688" cy="1065563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5000" i="0">
                <a:solidFill>
                  <a:schemeClr val="bg1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Navn</a:t>
            </a:r>
          </a:p>
          <a:p>
            <a:pPr lvl="0"/>
            <a:endParaRPr lang="da-DK" dirty="0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5F93FA6-9748-C960-3C3E-B467894F4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2843" y="7422777"/>
            <a:ext cx="17808688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chemeClr val="bg1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Mail</a:t>
            </a:r>
          </a:p>
          <a:p>
            <a:pPr lvl="0"/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08281791-C26E-D162-D016-E5364B2D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2843" y="8095130"/>
            <a:ext cx="17808688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chemeClr val="bg1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Telefon</a:t>
            </a:r>
          </a:p>
          <a:p>
            <a:pPr lvl="0"/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7DBD8A6-F350-CCE0-4E65-F327AB4D0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098867"/>
            <a:ext cx="11404136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Kontakt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700E4D-3C09-6A2C-C3BF-2C713C0A14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114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3753DA6-E648-B175-B692-B6CABBEFB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2501153"/>
            <a:ext cx="17808688" cy="4580131"/>
          </a:xfrm>
        </p:spPr>
        <p:txBody>
          <a:bodyPr anchor="b">
            <a:noAutofit/>
          </a:bodyPr>
          <a:lstStyle>
            <a:lvl1pPr>
              <a:defRPr sz="161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11FF129-C23B-6E8D-9119-AEA3162E9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339164"/>
            <a:ext cx="17808688" cy="1065563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5000" i="0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Navn</a:t>
            </a:r>
          </a:p>
          <a:p>
            <a:pPr lvl="0"/>
            <a:endParaRPr lang="da-DK" dirty="0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5F93FA6-9748-C960-3C3E-B467894F4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2843" y="8404728"/>
            <a:ext cx="17808688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Sted</a:t>
            </a:r>
          </a:p>
          <a:p>
            <a:pPr lvl="0"/>
            <a:endParaRPr lang="da-DK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ED0D4C-61AE-7C99-ABE3-6F880C2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8100" y="1060450"/>
            <a:ext cx="11607800" cy="11595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9750F0-41FE-9143-5851-C29441933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39596" y="881545"/>
            <a:ext cx="2440794" cy="24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2877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lutnings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11FF129-C23B-6E8D-9119-AEA3162E9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6357213"/>
            <a:ext cx="17808688" cy="1065563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5000" i="0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Navn</a:t>
            </a:r>
          </a:p>
          <a:p>
            <a:pPr lvl="0"/>
            <a:endParaRPr lang="da-DK" dirty="0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5F93FA6-9748-C960-3C3E-B467894F4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2843" y="7422777"/>
            <a:ext cx="17808688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Mail</a:t>
            </a:r>
          </a:p>
          <a:p>
            <a:pPr lvl="0"/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08281791-C26E-D162-D016-E5364B2D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2843" y="8095130"/>
            <a:ext cx="17808688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Telefon</a:t>
            </a:r>
          </a:p>
          <a:p>
            <a:pPr lvl="0"/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67DBD8A6-F350-CCE0-4E65-F327AB4D0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098867"/>
            <a:ext cx="11404136" cy="2210686"/>
          </a:xfrm>
        </p:spPr>
        <p:txBody>
          <a:bodyPr anchor="t">
            <a:noAutofit/>
          </a:bodyPr>
          <a:lstStyle>
            <a:lvl1pPr>
              <a:defRPr sz="161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Kontakt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063092-D7C2-6000-E1A1-C572C154E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1" y="881545"/>
            <a:ext cx="11805064" cy="117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1920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fslutnings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F95E10E4-5BC7-852A-BEF4-68C1088F7B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4098866"/>
            <a:ext cx="17270806" cy="5233393"/>
          </a:xfrm>
        </p:spPr>
        <p:txBody>
          <a:bodyPr anchor="t">
            <a:noAutofit/>
          </a:bodyPr>
          <a:lstStyle>
            <a:lvl1pPr>
              <a:defRPr sz="161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Andet</a:t>
            </a:r>
            <a:br>
              <a:rPr lang="da-DK" dirty="0"/>
            </a:br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6D63FF1-2713-8049-A120-15904C53D0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23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3753DA6-E648-B175-B692-B6CABBEFB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6441" y="2501153"/>
            <a:ext cx="11623041" cy="4580131"/>
          </a:xfrm>
        </p:spPr>
        <p:txBody>
          <a:bodyPr anchor="b">
            <a:noAutofit/>
          </a:bodyPr>
          <a:lstStyle>
            <a:lvl1pPr>
              <a:defRPr sz="161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D11FF129-C23B-6E8D-9119-AEA3162E9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843" y="7339164"/>
            <a:ext cx="11623041" cy="1065563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5000" i="0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Navn</a:t>
            </a:r>
          </a:p>
          <a:p>
            <a:pPr lvl="0"/>
            <a:endParaRPr lang="da-DK" dirty="0"/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55F93FA6-9748-C960-3C3E-B467894F44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92843" y="8404728"/>
            <a:ext cx="11623041" cy="656590"/>
          </a:xfrm>
        </p:spPr>
        <p:txBody>
          <a:bodyPr/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i="1">
                <a:solidFill>
                  <a:srgbClr val="FFFFFF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marL="0" marR="0" lvl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/>
            </a:pPr>
            <a:r>
              <a:rPr lang="da-DK" dirty="0"/>
              <a:t>Sted</a:t>
            </a:r>
          </a:p>
          <a:p>
            <a:pPr lvl="0"/>
            <a:endParaRPr lang="da-DK" dirty="0"/>
          </a:p>
        </p:txBody>
      </p:sp>
      <p:sp>
        <p:nvSpPr>
          <p:cNvPr id="8" name="Shape 39">
            <a:extLst>
              <a:ext uri="{FF2B5EF4-FFF2-40B4-BE49-F238E27FC236}">
                <a16:creationId xmlns:a16="http://schemas.microsoft.com/office/drawing/2014/main" id="{1D21A039-D73C-6767-33CC-4A1D922E68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099459" y="0"/>
            <a:ext cx="10284541" cy="12442371"/>
          </a:xfrm>
          <a:prstGeom prst="rect">
            <a:avLst/>
          </a:prstGeom>
          <a:solidFill>
            <a:schemeClr val="bg2"/>
          </a:solidFill>
        </p:spPr>
        <p:txBody>
          <a:bodyPr lIns="864000" tIns="251999" rIns="864000" bIns="396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500" b="1" i="0" baseline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r>
              <a:rPr lang="da-DK" noProof="0" dirty="0"/>
              <a:t>INDSÆT</a:t>
            </a:r>
            <a:br>
              <a:rPr lang="da-DK" noProof="0" dirty="0"/>
            </a:br>
            <a:r>
              <a:rPr lang="de-DE" dirty="0"/>
              <a:t> BILLEDE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CE07A35-EB20-A5D2-72F5-D229285C33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9596" y="881545"/>
            <a:ext cx="2440794" cy="24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34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E889A3A-85F2-491D-BD07-9F69F9BD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031" y="2906486"/>
            <a:ext cx="9124674" cy="1665514"/>
          </a:xfrm>
        </p:spPr>
        <p:txBody>
          <a:bodyPr anchor="t"/>
          <a:lstStyle/>
          <a:p>
            <a:r>
              <a:rPr lang="da-DK" dirty="0"/>
              <a:t>Overskrift</a:t>
            </a: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0C950034-9B83-2195-A69E-A4416BF79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5" y="4751989"/>
            <a:ext cx="21005800" cy="7545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A09F46F-7452-3345-1BCA-C16988685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22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2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">
            <a:extLst>
              <a:ext uri="{FF2B5EF4-FFF2-40B4-BE49-F238E27FC236}">
                <a16:creationId xmlns:a16="http://schemas.microsoft.com/office/drawing/2014/main" id="{0C950034-9B83-2195-A69E-A4416BF795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03425" y="2850776"/>
            <a:ext cx="21005800" cy="94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indent="0">
              <a:lnSpc>
                <a:spcPct val="100000"/>
              </a:lnSpc>
              <a:buNone/>
              <a:defRPr sz="11500" b="1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r>
              <a:rPr lang="da-DK" noProof="0" dirty="0"/>
              <a:t>INDSÆT</a:t>
            </a:r>
            <a:br>
              <a:rPr lang="da-DK" noProof="0" dirty="0"/>
            </a:br>
            <a:r>
              <a:rPr lang="de-DE" noProof="0" dirty="0"/>
              <a:t>DIAGRAM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D174A1C-7B50-1408-6A93-9309949B9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673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2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9"/>
          <p:cNvSpPr>
            <a:spLocks noGrp="1"/>
          </p:cNvSpPr>
          <p:nvPr>
            <p:ph type="pic" sz="quarter" idx="13" hasCustomPrompt="1"/>
          </p:nvPr>
        </p:nvSpPr>
        <p:spPr>
          <a:xfrm>
            <a:off x="15013859" y="0"/>
            <a:ext cx="9370141" cy="12442371"/>
          </a:xfrm>
          <a:prstGeom prst="rect">
            <a:avLst/>
          </a:prstGeom>
          <a:solidFill>
            <a:schemeClr val="bg2"/>
          </a:solidFill>
        </p:spPr>
        <p:txBody>
          <a:bodyPr lIns="864000" tIns="251999" rIns="864000" bIns="396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500" b="1" i="0" baseline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r>
              <a:rPr lang="da-DK" noProof="0" dirty="0"/>
              <a:t>INDSÆT</a:t>
            </a:r>
            <a:br>
              <a:rPr lang="da-DK" noProof="0" dirty="0"/>
            </a:br>
            <a:r>
              <a:rPr lang="de-DE" dirty="0"/>
              <a:t> BILLEDE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E889A3A-85F2-491D-BD07-9F69F9BDB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031" y="2906486"/>
            <a:ext cx="9124674" cy="1665514"/>
          </a:xfrm>
        </p:spPr>
        <p:txBody>
          <a:bodyPr anchor="t"/>
          <a:lstStyle/>
          <a:p>
            <a:r>
              <a:rPr lang="da-DK" dirty="0"/>
              <a:t>Agenda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628F8C2-8C1A-8B68-EFDA-6275D040FA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3425" y="5170488"/>
            <a:ext cx="9253538" cy="750570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buFont typeface="Arial" panose="020B0604020202020204" pitchFamily="34" charset="0"/>
              <a:buChar char="•"/>
              <a:defRPr sz="3000" b="1" i="0">
                <a:solidFill>
                  <a:srgbClr val="424242"/>
                </a:solidFill>
                <a:latin typeface="Work Sans" pitchFamily="2" charset="77"/>
                <a:ea typeface="Roboto Slab" pitchFamily="2" charset="0"/>
              </a:defRPr>
            </a:lvl1pPr>
          </a:lstStyle>
          <a:p>
            <a:pPr lvl="0"/>
            <a:r>
              <a:rPr lang="da-DK" dirty="0"/>
              <a:t>Punkt 1</a:t>
            </a:r>
          </a:p>
          <a:p>
            <a:pPr lvl="0"/>
            <a:r>
              <a:rPr lang="da-DK" dirty="0"/>
              <a:t>Punkt 2</a:t>
            </a:r>
          </a:p>
          <a:p>
            <a:pPr lvl="0"/>
            <a:r>
              <a:rPr lang="da-DK" dirty="0"/>
              <a:t>Punkt 3</a:t>
            </a:r>
          </a:p>
          <a:p>
            <a:pPr lvl="0"/>
            <a:r>
              <a:rPr lang="da-DK" dirty="0"/>
              <a:t>Punkt 4</a:t>
            </a:r>
          </a:p>
          <a:p>
            <a:pPr lvl="0"/>
            <a:r>
              <a:rPr lang="da-DK" dirty="0"/>
              <a:t>Punkt 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66EF2F3-F956-0636-6A67-AC26BE6F0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2480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942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m. bille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FD785-90DC-0259-68BB-0CFEC6EAC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27031" y="1409700"/>
            <a:ext cx="9124674" cy="4931466"/>
          </a:xfrm>
        </p:spPr>
        <p:txBody>
          <a:bodyPr anchor="t"/>
          <a:lstStyle/>
          <a:p>
            <a:r>
              <a:rPr lang="da-DK" dirty="0"/>
              <a:t>Overskrift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05451AE-18CA-A0ED-4D0A-BD78BDF9CD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968512" y="3307976"/>
            <a:ext cx="9323387" cy="9069080"/>
          </a:xfrm>
        </p:spPr>
        <p:txBody>
          <a:bodyPr/>
          <a:lstStyle>
            <a:lvl1pPr marL="342900" marR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Klik for at redigere teksttypografierne i mastere </a:t>
            </a:r>
            <a:r>
              <a:rPr lang="da-DK" dirty="0" err="1"/>
              <a:t>Orem</a:t>
            </a:r>
            <a:r>
              <a:rPr lang="da-DK" dirty="0"/>
              <a:t> </a:t>
            </a:r>
            <a:r>
              <a:rPr lang="da-DK" dirty="0" err="1"/>
              <a:t>eso</a:t>
            </a:r>
            <a:r>
              <a:rPr lang="da-DK" dirty="0"/>
              <a:t> </a:t>
            </a: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marL="342900" marR="0" lvl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marL="342900" marR="0" lvl="0" indent="-34290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tabLst/>
              <a:defRPr/>
            </a:pPr>
            <a:r>
              <a:rPr lang="da-DK" dirty="0" err="1"/>
              <a:t>ipsum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sit </a:t>
            </a:r>
            <a:r>
              <a:rPr lang="da-DK" dirty="0" err="1"/>
              <a:t>amet</a:t>
            </a:r>
            <a:r>
              <a:rPr lang="da-DK" dirty="0"/>
              <a:t>, </a:t>
            </a:r>
            <a:r>
              <a:rPr lang="da-DK" dirty="0" err="1"/>
              <a:t>Farna</a:t>
            </a:r>
            <a:r>
              <a:rPr lang="da-DK" dirty="0"/>
              <a:t> </a:t>
            </a:r>
            <a:r>
              <a:rPr lang="da-DK" dirty="0" err="1"/>
              <a:t>mro</a:t>
            </a:r>
            <a:r>
              <a:rPr lang="da-DK" dirty="0"/>
              <a:t> </a:t>
            </a:r>
            <a:r>
              <a:rPr lang="da-DK" dirty="0" err="1"/>
              <a:t>deras</a:t>
            </a:r>
            <a:r>
              <a:rPr lang="da-DK" dirty="0"/>
              <a:t> </a:t>
            </a:r>
            <a:r>
              <a:rPr lang="da-DK" dirty="0" err="1"/>
              <a:t>consetetur</a:t>
            </a:r>
            <a:r>
              <a:rPr lang="da-DK" dirty="0"/>
              <a:t> </a:t>
            </a:r>
            <a:r>
              <a:rPr lang="da-DK" dirty="0" err="1"/>
              <a:t>sadipscing</a:t>
            </a:r>
            <a:r>
              <a:rPr lang="da-DK" dirty="0"/>
              <a:t> elitromas. </a:t>
            </a:r>
            <a:r>
              <a:rPr lang="da-DK" dirty="0" err="1"/>
              <a:t>Sed</a:t>
            </a:r>
            <a:r>
              <a:rPr lang="da-DK" dirty="0"/>
              <a:t> diam </a:t>
            </a:r>
            <a:r>
              <a:rPr lang="da-DK" dirty="0" err="1"/>
              <a:t>dnie</a:t>
            </a:r>
            <a:r>
              <a:rPr lang="da-DK" dirty="0"/>
              <a:t> </a:t>
            </a:r>
            <a:r>
              <a:rPr lang="da-DK" dirty="0" err="1"/>
              <a:t>nonumy</a:t>
            </a:r>
            <a:r>
              <a:rPr lang="da-DK" dirty="0"/>
              <a:t> </a:t>
            </a:r>
            <a:r>
              <a:rPr lang="da-DK" dirty="0" err="1"/>
              <a:t>eirmod</a:t>
            </a:r>
            <a:r>
              <a:rPr lang="da-DK" dirty="0"/>
              <a:t> </a:t>
            </a:r>
            <a:r>
              <a:rPr lang="da-DK" dirty="0" err="1"/>
              <a:t>tempor</a:t>
            </a:r>
            <a:r>
              <a:rPr lang="da-DK" dirty="0"/>
              <a:t> </a:t>
            </a:r>
            <a:r>
              <a:rPr lang="da-DK" dirty="0" err="1"/>
              <a:t>invidunt</a:t>
            </a:r>
            <a:r>
              <a:rPr lang="da-DK" dirty="0"/>
              <a:t> ut </a:t>
            </a:r>
            <a:r>
              <a:rPr lang="da-DK" dirty="0" err="1"/>
              <a:t>labore</a:t>
            </a:r>
            <a:r>
              <a:rPr lang="da-DK" dirty="0"/>
              <a:t> </a:t>
            </a:r>
            <a:r>
              <a:rPr lang="da-DK" dirty="0" err="1"/>
              <a:t>etodre</a:t>
            </a:r>
            <a:r>
              <a:rPr lang="da-DK" dirty="0"/>
              <a:t> </a:t>
            </a:r>
            <a:r>
              <a:rPr lang="da-DK" dirty="0" err="1"/>
              <a:t>dolore</a:t>
            </a:r>
            <a:r>
              <a:rPr lang="da-DK" dirty="0"/>
              <a:t> fon </a:t>
            </a:r>
            <a:r>
              <a:rPr lang="da-DK" dirty="0" err="1"/>
              <a:t>magna</a:t>
            </a:r>
            <a:r>
              <a:rPr lang="da-DK" dirty="0"/>
              <a:t> </a:t>
            </a:r>
            <a:r>
              <a:rPr lang="da-DK" dirty="0" err="1"/>
              <a:t>aliquyam</a:t>
            </a:r>
            <a:r>
              <a:rPr lang="da-DK" dirty="0"/>
              <a:t> </a:t>
            </a:r>
            <a:r>
              <a:rPr lang="da-DK" dirty="0" err="1"/>
              <a:t>desando</a:t>
            </a:r>
            <a:r>
              <a:rPr lang="da-DK" dirty="0"/>
              <a:t> </a:t>
            </a:r>
            <a:r>
              <a:rPr lang="da-DK" dirty="0" err="1"/>
              <a:t>greadon</a:t>
            </a:r>
            <a:r>
              <a:rPr lang="da-DK" dirty="0"/>
              <a:t>.</a:t>
            </a:r>
          </a:p>
          <a:p>
            <a:pPr lvl="0"/>
            <a:endParaRPr lang="da-DK" dirty="0"/>
          </a:p>
        </p:txBody>
      </p:sp>
      <p:sp>
        <p:nvSpPr>
          <p:cNvPr id="15" name="Shape 39">
            <a:extLst>
              <a:ext uri="{FF2B5EF4-FFF2-40B4-BE49-F238E27FC236}">
                <a16:creationId xmlns:a16="http://schemas.microsoft.com/office/drawing/2014/main" id="{159BB480-901A-252C-ACA2-4125A5912F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04333" y="6930189"/>
            <a:ext cx="9112846" cy="5125451"/>
          </a:xfrm>
          <a:prstGeom prst="rect">
            <a:avLst/>
          </a:prstGeom>
          <a:solidFill>
            <a:schemeClr val="bg2"/>
          </a:solidFill>
        </p:spPr>
        <p:txBody>
          <a:bodyPr lIns="864000" tIns="251999" rIns="864000" bIns="396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6000" b="1" i="0" baseline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r>
              <a:rPr lang="da-DK" noProof="0" dirty="0"/>
              <a:t>INDSÆT</a:t>
            </a:r>
            <a:br>
              <a:rPr lang="da-DK" noProof="0" dirty="0"/>
            </a:br>
            <a:r>
              <a:rPr lang="de-DE" dirty="0"/>
              <a:t> BILLEDE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1FCD54-8CB4-3183-DA01-D11C574C2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m. bille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">
            <a:extLst>
              <a:ext uri="{FF2B5EF4-FFF2-40B4-BE49-F238E27FC236}">
                <a16:creationId xmlns:a16="http://schemas.microsoft.com/office/drawing/2014/main" id="{BAC07724-CDF6-8BEB-C3E6-0EF79AED7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02659"/>
            <a:ext cx="10226842" cy="12613341"/>
          </a:xfrm>
          <a:prstGeom prst="rect">
            <a:avLst/>
          </a:prstGeom>
          <a:solidFill>
            <a:schemeClr val="bg2"/>
          </a:solidFill>
        </p:spPr>
        <p:txBody>
          <a:bodyPr lIns="864000" tIns="251999" rIns="864000" bIns="39600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500" b="1" i="0" baseline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r>
              <a:rPr lang="da-DK" noProof="0" dirty="0"/>
              <a:t>INDSÆT</a:t>
            </a:r>
            <a:br>
              <a:rPr lang="da-DK" noProof="0" dirty="0"/>
            </a:br>
            <a:r>
              <a:rPr lang="de-DE" dirty="0"/>
              <a:t> BILLEDE</a:t>
            </a:r>
          </a:p>
        </p:txBody>
      </p:sp>
      <p:sp>
        <p:nvSpPr>
          <p:cNvPr id="7" name="Pladsholder til tekst 3">
            <a:extLst>
              <a:ext uri="{FF2B5EF4-FFF2-40B4-BE49-F238E27FC236}">
                <a16:creationId xmlns:a16="http://schemas.microsoft.com/office/drawing/2014/main" id="{9E337F6A-724B-64AB-50D1-4C650CA7EE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34015" y="5369639"/>
            <a:ext cx="9323387" cy="914400"/>
          </a:xfrm>
        </p:spPr>
        <p:txBody>
          <a:bodyPr/>
          <a:lstStyle>
            <a:lvl1pPr marL="0" indent="0">
              <a:buNone/>
              <a:defRPr/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9F02119-E490-91B9-33A1-5233DC645D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57621" y="1890963"/>
            <a:ext cx="9124674" cy="3162300"/>
          </a:xfrm>
        </p:spPr>
        <p:txBody>
          <a:bodyPr anchor="t"/>
          <a:lstStyle/>
          <a:p>
            <a:r>
              <a:rPr lang="da-DK" dirty="0"/>
              <a:t>Overskrift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509CDE-598D-EEA0-206E-5AC2E0223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ogr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dsholder til billede 9">
            <a:extLst>
              <a:ext uri="{FF2B5EF4-FFF2-40B4-BE49-F238E27FC236}">
                <a16:creationId xmlns:a16="http://schemas.microsoft.com/office/drawing/2014/main" id="{FEC8C457-313D-44A5-BCC8-04F83A7913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6649" y="1741819"/>
            <a:ext cx="2443162" cy="2443162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2" name="Pladsholder til tekst 3">
            <a:extLst>
              <a:ext uri="{FF2B5EF4-FFF2-40B4-BE49-F238E27FC236}">
                <a16:creationId xmlns:a16="http://schemas.microsoft.com/office/drawing/2014/main" id="{D9B3D121-69F4-F4AE-326E-86687A5D4B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6649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Ambulancebehandler</a:t>
            </a:r>
          </a:p>
        </p:txBody>
      </p:sp>
      <p:sp>
        <p:nvSpPr>
          <p:cNvPr id="113" name="Pladsholder til billede 9">
            <a:extLst>
              <a:ext uri="{FF2B5EF4-FFF2-40B4-BE49-F238E27FC236}">
                <a16:creationId xmlns:a16="http://schemas.microsoft.com/office/drawing/2014/main" id="{D639BA40-DF03-107B-3014-FF1719986E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56649" y="5142680"/>
            <a:ext cx="2443162" cy="2443162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4" name="Pladsholder til tekst 3">
            <a:extLst>
              <a:ext uri="{FF2B5EF4-FFF2-40B4-BE49-F238E27FC236}">
                <a16:creationId xmlns:a16="http://schemas.microsoft.com/office/drawing/2014/main" id="{B014F54C-564D-0043-087D-67AAD42054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56649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Digitalt 01</a:t>
            </a:r>
          </a:p>
        </p:txBody>
      </p:sp>
      <p:sp>
        <p:nvSpPr>
          <p:cNvPr id="115" name="Pladsholder til billede 9">
            <a:extLst>
              <a:ext uri="{FF2B5EF4-FFF2-40B4-BE49-F238E27FC236}">
                <a16:creationId xmlns:a16="http://schemas.microsoft.com/office/drawing/2014/main" id="{C6E28C38-E850-AE03-437D-9F2D207AFD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56649" y="8501023"/>
            <a:ext cx="2443162" cy="2443162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6" name="Pladsholder til tekst 3">
            <a:extLst>
              <a:ext uri="{FF2B5EF4-FFF2-40B4-BE49-F238E27FC236}">
                <a16:creationId xmlns:a16="http://schemas.microsoft.com/office/drawing/2014/main" id="{31EA4E7D-5BB5-332B-5E3E-47E5AB1BB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6649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Jordemoder</a:t>
            </a:r>
          </a:p>
        </p:txBody>
      </p:sp>
      <p:sp>
        <p:nvSpPr>
          <p:cNvPr id="117" name="Pladsholder til billede 9">
            <a:extLst>
              <a:ext uri="{FF2B5EF4-FFF2-40B4-BE49-F238E27FC236}">
                <a16:creationId xmlns:a16="http://schemas.microsoft.com/office/drawing/2014/main" id="{D7D52455-EF59-8D2A-B7A4-2BD56E1929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51012" y="1741819"/>
            <a:ext cx="2443162" cy="2443162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8" name="Pladsholder til tekst 3">
            <a:extLst>
              <a:ext uri="{FF2B5EF4-FFF2-40B4-BE49-F238E27FC236}">
                <a16:creationId xmlns:a16="http://schemas.microsoft.com/office/drawing/2014/main" id="{BED71977-57AA-9033-922B-9B15AA42BA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1012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Autorisation</a:t>
            </a:r>
          </a:p>
        </p:txBody>
      </p:sp>
      <p:sp>
        <p:nvSpPr>
          <p:cNvPr id="119" name="Pladsholder til billede 9">
            <a:extLst>
              <a:ext uri="{FF2B5EF4-FFF2-40B4-BE49-F238E27FC236}">
                <a16:creationId xmlns:a16="http://schemas.microsoft.com/office/drawing/2014/main" id="{8DB6A8B3-683B-74E8-8B14-F444148BA2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51012" y="5142680"/>
            <a:ext cx="2443162" cy="2443162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0" name="Pladsholder til tekst 3">
            <a:extLst>
              <a:ext uri="{FF2B5EF4-FFF2-40B4-BE49-F238E27FC236}">
                <a16:creationId xmlns:a16="http://schemas.microsoft.com/office/drawing/2014/main" id="{4E032752-35DF-12D6-B2F7-3406FF612B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1012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Digitalt 02</a:t>
            </a:r>
          </a:p>
        </p:txBody>
      </p:sp>
      <p:sp>
        <p:nvSpPr>
          <p:cNvPr id="121" name="Pladsholder til billede 9">
            <a:extLst>
              <a:ext uri="{FF2B5EF4-FFF2-40B4-BE49-F238E27FC236}">
                <a16:creationId xmlns:a16="http://schemas.microsoft.com/office/drawing/2014/main" id="{E7FEB339-0013-C356-104A-D30E3289B0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51012" y="8501023"/>
            <a:ext cx="2443162" cy="2443162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2" name="Pladsholder til tekst 3">
            <a:extLst>
              <a:ext uri="{FF2B5EF4-FFF2-40B4-BE49-F238E27FC236}">
                <a16:creationId xmlns:a16="http://schemas.microsoft.com/office/drawing/2014/main" id="{CC33826C-62BC-DEDE-6BD3-6AA87DF26C7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51012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Journalføring</a:t>
            </a:r>
          </a:p>
        </p:txBody>
      </p:sp>
      <p:sp>
        <p:nvSpPr>
          <p:cNvPr id="123" name="Pladsholder til billede 9">
            <a:extLst>
              <a:ext uri="{FF2B5EF4-FFF2-40B4-BE49-F238E27FC236}">
                <a16:creationId xmlns:a16="http://schemas.microsoft.com/office/drawing/2014/main" id="{C68D63CA-92F9-8915-D01E-EBD34D373AA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845375" y="1741819"/>
            <a:ext cx="2443162" cy="2443162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4" name="Pladsholder til tekst 3">
            <a:extLst>
              <a:ext uri="{FF2B5EF4-FFF2-40B4-BE49-F238E27FC236}">
                <a16:creationId xmlns:a16="http://schemas.microsoft.com/office/drawing/2014/main" id="{34F024F8-F8FD-A0D7-0989-1C0BAF3708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45375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Bandagist</a:t>
            </a:r>
          </a:p>
        </p:txBody>
      </p:sp>
      <p:sp>
        <p:nvSpPr>
          <p:cNvPr id="125" name="Pladsholder til billede 9">
            <a:extLst>
              <a:ext uri="{FF2B5EF4-FFF2-40B4-BE49-F238E27FC236}">
                <a16:creationId xmlns:a16="http://schemas.microsoft.com/office/drawing/2014/main" id="{BD962B83-6A48-482B-194F-DDBC847AD1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845375" y="5142680"/>
            <a:ext cx="2443162" cy="2443162"/>
          </a:xfr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6" name="Pladsholder til tekst 3">
            <a:extLst>
              <a:ext uri="{FF2B5EF4-FFF2-40B4-BE49-F238E27FC236}">
                <a16:creationId xmlns:a16="http://schemas.microsoft.com/office/drawing/2014/main" id="{6F73B73C-936F-D77E-F215-8124365E2A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45375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Ergoterapeut</a:t>
            </a:r>
          </a:p>
        </p:txBody>
      </p:sp>
      <p:sp>
        <p:nvSpPr>
          <p:cNvPr id="127" name="Pladsholder til billede 9">
            <a:extLst>
              <a:ext uri="{FF2B5EF4-FFF2-40B4-BE49-F238E27FC236}">
                <a16:creationId xmlns:a16="http://schemas.microsoft.com/office/drawing/2014/main" id="{4A608A67-4CF8-0378-C4A9-47379312AD8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845375" y="8501023"/>
            <a:ext cx="2443162" cy="2443162"/>
          </a:xfr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28" name="Pladsholder til tekst 3">
            <a:extLst>
              <a:ext uri="{FF2B5EF4-FFF2-40B4-BE49-F238E27FC236}">
                <a16:creationId xmlns:a16="http://schemas.microsoft.com/office/drawing/2014/main" id="{315FBB93-A104-64B3-2556-6FECA9DFF5C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5375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Kiropraktor</a:t>
            </a:r>
          </a:p>
        </p:txBody>
      </p:sp>
      <p:sp>
        <p:nvSpPr>
          <p:cNvPr id="129" name="Pladsholder til billede 9">
            <a:extLst>
              <a:ext uri="{FF2B5EF4-FFF2-40B4-BE49-F238E27FC236}">
                <a16:creationId xmlns:a16="http://schemas.microsoft.com/office/drawing/2014/main" id="{3893C3BA-A79D-8A42-881B-E048AF6118E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239738" y="1741819"/>
            <a:ext cx="2443162" cy="2443162"/>
          </a:xfr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0" name="Pladsholder til tekst 3">
            <a:extLst>
              <a:ext uri="{FF2B5EF4-FFF2-40B4-BE49-F238E27FC236}">
                <a16:creationId xmlns:a16="http://schemas.microsoft.com/office/drawing/2014/main" id="{85681E04-0166-975D-CD15-58701AC99EC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239738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Behandlerfarmaceut</a:t>
            </a:r>
          </a:p>
        </p:txBody>
      </p:sp>
      <p:sp>
        <p:nvSpPr>
          <p:cNvPr id="131" name="Pladsholder til billede 9">
            <a:extLst>
              <a:ext uri="{FF2B5EF4-FFF2-40B4-BE49-F238E27FC236}">
                <a16:creationId xmlns:a16="http://schemas.microsoft.com/office/drawing/2014/main" id="{E39D3359-4223-59AC-BFA4-09E75E40670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2239738" y="5142680"/>
            <a:ext cx="2443162" cy="2443162"/>
          </a:xfr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2" name="Pladsholder til tekst 3">
            <a:extLst>
              <a:ext uri="{FF2B5EF4-FFF2-40B4-BE49-F238E27FC236}">
                <a16:creationId xmlns:a16="http://schemas.microsoft.com/office/drawing/2014/main" id="{0A5535D5-5DC6-FA42-5B4D-3EE4A9B62C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239738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EU-sygesikringskort</a:t>
            </a:r>
          </a:p>
        </p:txBody>
      </p:sp>
      <p:sp>
        <p:nvSpPr>
          <p:cNvPr id="133" name="Pladsholder til billede 9">
            <a:extLst>
              <a:ext uri="{FF2B5EF4-FFF2-40B4-BE49-F238E27FC236}">
                <a16:creationId xmlns:a16="http://schemas.microsoft.com/office/drawing/2014/main" id="{76B29093-DD6E-858B-167E-7DBBA464577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2239738" y="8501023"/>
            <a:ext cx="2443162" cy="2443162"/>
          </a:xfr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4" name="Pladsholder til tekst 3">
            <a:extLst>
              <a:ext uri="{FF2B5EF4-FFF2-40B4-BE49-F238E27FC236}">
                <a16:creationId xmlns:a16="http://schemas.microsoft.com/office/drawing/2014/main" id="{D41519BF-B1D2-7E0D-773E-E8C35AB5D4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239738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Klinisk diætist</a:t>
            </a:r>
          </a:p>
        </p:txBody>
      </p:sp>
      <p:sp>
        <p:nvSpPr>
          <p:cNvPr id="135" name="Pladsholder til billede 9">
            <a:extLst>
              <a:ext uri="{FF2B5EF4-FFF2-40B4-BE49-F238E27FC236}">
                <a16:creationId xmlns:a16="http://schemas.microsoft.com/office/drawing/2014/main" id="{BC40C166-5AF8-1108-5BCF-63281826BB2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5634101" y="1741819"/>
            <a:ext cx="2443162" cy="2443162"/>
          </a:xfr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6" name="Pladsholder til tekst 3">
            <a:extLst>
              <a:ext uri="{FF2B5EF4-FFF2-40B4-BE49-F238E27FC236}">
                <a16:creationId xmlns:a16="http://schemas.microsoft.com/office/drawing/2014/main" id="{4A544063-5F3E-790C-9204-F7305DA6EF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634101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Bioanalytiker</a:t>
            </a:r>
          </a:p>
        </p:txBody>
      </p:sp>
      <p:sp>
        <p:nvSpPr>
          <p:cNvPr id="137" name="Pladsholder til billede 9">
            <a:extLst>
              <a:ext uri="{FF2B5EF4-FFF2-40B4-BE49-F238E27FC236}">
                <a16:creationId xmlns:a16="http://schemas.microsoft.com/office/drawing/2014/main" id="{7F511964-A85F-973E-17A1-12A2E3D680D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5634101" y="5142680"/>
            <a:ext cx="2443162" cy="2443162"/>
          </a:xfr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8" name="Pladsholder til tekst 3">
            <a:extLst>
              <a:ext uri="{FF2B5EF4-FFF2-40B4-BE49-F238E27FC236}">
                <a16:creationId xmlns:a16="http://schemas.microsoft.com/office/drawing/2014/main" id="{40E6948E-5E10-C833-9A80-9C8EDE3306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634101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Fodterapeut</a:t>
            </a:r>
          </a:p>
        </p:txBody>
      </p:sp>
      <p:sp>
        <p:nvSpPr>
          <p:cNvPr id="139" name="Pladsholder til billede 9">
            <a:extLst>
              <a:ext uri="{FF2B5EF4-FFF2-40B4-BE49-F238E27FC236}">
                <a16:creationId xmlns:a16="http://schemas.microsoft.com/office/drawing/2014/main" id="{C5DF3B7C-F3D1-8790-34BA-BB64F1742E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5634101" y="8501023"/>
            <a:ext cx="2443162" cy="2443162"/>
          </a:xfr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0" name="Pladsholder til tekst 3">
            <a:extLst>
              <a:ext uri="{FF2B5EF4-FFF2-40B4-BE49-F238E27FC236}">
                <a16:creationId xmlns:a16="http://schemas.microsoft.com/office/drawing/2014/main" id="{DDF16E00-AE72-B9E1-986C-663B39955E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5634101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Klinisk tandtekniker</a:t>
            </a:r>
          </a:p>
        </p:txBody>
      </p:sp>
      <p:sp>
        <p:nvSpPr>
          <p:cNvPr id="141" name="Pladsholder til billede 9">
            <a:extLst>
              <a:ext uri="{FF2B5EF4-FFF2-40B4-BE49-F238E27FC236}">
                <a16:creationId xmlns:a16="http://schemas.microsoft.com/office/drawing/2014/main" id="{1012C7D0-8E1F-1107-E309-D425FDBBE69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9028464" y="1741819"/>
            <a:ext cx="2443162" cy="2443162"/>
          </a:xfr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2" name="Pladsholder til tekst 3">
            <a:extLst>
              <a:ext uri="{FF2B5EF4-FFF2-40B4-BE49-F238E27FC236}">
                <a16:creationId xmlns:a16="http://schemas.microsoft.com/office/drawing/2014/main" id="{797B57D8-B6B3-5CF5-9D77-27543CA2BEE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028464" y="4184981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Brev</a:t>
            </a:r>
          </a:p>
        </p:txBody>
      </p:sp>
      <p:sp>
        <p:nvSpPr>
          <p:cNvPr id="143" name="Pladsholder til billede 9">
            <a:extLst>
              <a:ext uri="{FF2B5EF4-FFF2-40B4-BE49-F238E27FC236}">
                <a16:creationId xmlns:a16="http://schemas.microsoft.com/office/drawing/2014/main" id="{F37BFD91-687C-F00B-B43C-073FF03D2A2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9028464" y="5142680"/>
            <a:ext cx="2443162" cy="2443162"/>
          </a:xfr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4" name="Pladsholder til tekst 3">
            <a:extLst>
              <a:ext uri="{FF2B5EF4-FFF2-40B4-BE49-F238E27FC236}">
                <a16:creationId xmlns:a16="http://schemas.microsoft.com/office/drawing/2014/main" id="{4DACEFD3-3A85-C9FD-4B63-6CA5AAEB98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028464" y="7585842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Fysioterapeut</a:t>
            </a:r>
          </a:p>
        </p:txBody>
      </p:sp>
      <p:sp>
        <p:nvSpPr>
          <p:cNvPr id="145" name="Pladsholder til billede 9">
            <a:extLst>
              <a:ext uri="{FF2B5EF4-FFF2-40B4-BE49-F238E27FC236}">
                <a16:creationId xmlns:a16="http://schemas.microsoft.com/office/drawing/2014/main" id="{E3F96606-2E67-1150-9857-22D0B099046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9028464" y="8501023"/>
            <a:ext cx="2443162" cy="2443162"/>
          </a:xfr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6" name="Pladsholder til tekst 3">
            <a:extLst>
              <a:ext uri="{FF2B5EF4-FFF2-40B4-BE49-F238E27FC236}">
                <a16:creationId xmlns:a16="http://schemas.microsoft.com/office/drawing/2014/main" id="{4EE34D0C-6CBE-148F-9919-7115148B3A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9028464" y="10944185"/>
            <a:ext cx="2443162" cy="914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424242"/>
                </a:solidFill>
              </a:defRPr>
            </a:lvl1pPr>
            <a:lvl2pPr marL="635000" indent="0">
              <a:buNone/>
              <a:defRPr/>
            </a:lvl2pPr>
            <a:lvl3pPr marL="1270000" indent="0">
              <a:buNone/>
              <a:defRPr/>
            </a:lvl3pPr>
            <a:lvl4pPr marL="1905000" indent="0">
              <a:buNone/>
              <a:defRPr/>
            </a:lvl4pPr>
            <a:lvl5pPr marL="2540000" indent="0">
              <a:buNone/>
              <a:defRPr/>
            </a:lvl5pPr>
          </a:lstStyle>
          <a:p>
            <a:pPr lvl="0"/>
            <a:r>
              <a:rPr lang="da-DK" dirty="0"/>
              <a:t>Læge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58FB138-8AC9-873A-E795-3E15A7C62BB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1055505" y="881545"/>
            <a:ext cx="2027159" cy="202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6999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2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da-DK" dirty="0"/>
              <a:t>Overskrift</a:t>
            </a:r>
            <a:endParaRPr dirty="0"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r>
              <a:rPr lang="da-DK" dirty="0"/>
              <a:t>Tekst 01</a:t>
            </a:r>
            <a:endParaRPr dirty="0"/>
          </a:p>
          <a:p>
            <a:pPr lvl="1"/>
            <a:r>
              <a:rPr lang="da-DK" dirty="0"/>
              <a:t>Tekst 02</a:t>
            </a:r>
          </a:p>
          <a:p>
            <a:pPr lvl="2"/>
            <a:r>
              <a:rPr lang="da-DK" dirty="0"/>
              <a:t>Tekst 03</a:t>
            </a:r>
          </a:p>
          <a:p>
            <a:pPr lvl="3"/>
            <a:r>
              <a:rPr lang="da-DK" dirty="0"/>
              <a:t>Tekst 04</a:t>
            </a:r>
          </a:p>
          <a:p>
            <a:pPr lvl="4"/>
            <a:r>
              <a:rPr lang="da-DK" dirty="0"/>
              <a:t>Tekst 05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762" r:id="rId3"/>
    <p:sldLayoutId id="2147483759" r:id="rId4"/>
    <p:sldLayoutId id="2147483760" r:id="rId5"/>
    <p:sldLayoutId id="2147483757" r:id="rId6"/>
    <p:sldLayoutId id="2147483650" r:id="rId7"/>
    <p:sldLayoutId id="2147483651" r:id="rId8"/>
    <p:sldLayoutId id="2147483768" r:id="rId9"/>
    <p:sldLayoutId id="2147483769" r:id="rId10"/>
    <p:sldLayoutId id="2147483749" r:id="rId11"/>
    <p:sldLayoutId id="2147483750" r:id="rId12"/>
    <p:sldLayoutId id="2147483753" r:id="rId13"/>
    <p:sldLayoutId id="2147483754" r:id="rId14"/>
    <p:sldLayoutId id="2147483758" r:id="rId15"/>
    <p:sldLayoutId id="2147483748" r:id="rId16"/>
    <p:sldLayoutId id="2147483752" r:id="rId17"/>
    <p:sldLayoutId id="2147483765" r:id="rId18"/>
    <p:sldLayoutId id="2147483770" r:id="rId19"/>
    <p:sldLayoutId id="2147483766" r:id="rId20"/>
    <p:sldLayoutId id="2147483767" r:id="rId21"/>
  </p:sldLayoutIdLst>
  <p:transition spd="med"/>
  <p:hf hdr="0" ftr="0" dt="0"/>
  <p:txStyles>
    <p:titleStyle>
      <a:lvl1pPr marL="0" marR="0" indent="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ln>
            <a:noFill/>
          </a:ln>
          <a:solidFill>
            <a:srgbClr val="212121"/>
          </a:solidFill>
          <a:uFillTx/>
          <a:latin typeface="Work Sans" pitchFamily="2" charset="77"/>
          <a:ea typeface="+mj-ea"/>
          <a:cs typeface="+mj-cs"/>
          <a:sym typeface="Montserrat Semi Bold"/>
        </a:defRPr>
      </a:lvl1pPr>
      <a:lvl2pPr marL="0" marR="0" indent="228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2pPr>
      <a:lvl3pPr marL="0" marR="0" indent="457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3pPr>
      <a:lvl4pPr marL="0" marR="0" indent="685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4pPr>
      <a:lvl5pPr marL="0" marR="0" indent="9144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5pPr>
      <a:lvl6pPr marL="0" marR="0" indent="11430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6pPr>
      <a:lvl7pPr marL="0" marR="0" indent="13716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7pPr>
      <a:lvl8pPr marL="0" marR="0" indent="16002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8pPr>
      <a:lvl9pPr marL="0" marR="0" indent="1828800" algn="l" defTabSz="825500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560" baseline="0">
          <a:ln>
            <a:noFill/>
          </a:ln>
          <a:solidFill>
            <a:srgbClr val="212121"/>
          </a:solidFill>
          <a:uFillTx/>
          <a:latin typeface="+mj-lt"/>
          <a:ea typeface="+mj-ea"/>
          <a:cs typeface="+mj-cs"/>
          <a:sym typeface="Montserrat Semi Bold"/>
        </a:defRPr>
      </a:lvl9pPr>
    </p:titleStyle>
    <p:bodyStyle>
      <a:lvl1pPr marL="366346" marR="0" indent="-366346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>
          <a:schemeClr val="accent1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424242"/>
          </a:solidFill>
          <a:uFillTx/>
          <a:latin typeface="Roboto Slab" pitchFamily="2" charset="0"/>
          <a:ea typeface="Roboto Slab" pitchFamily="2" charset="0"/>
          <a:cs typeface="Roboto Slab" pitchFamily="2" charset="0"/>
          <a:sym typeface="Montserrat Light"/>
        </a:defRPr>
      </a:lvl1pPr>
      <a:lvl2pPr marL="1001346" marR="0" indent="-366346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>
          <a:schemeClr val="accent1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424242"/>
          </a:solidFill>
          <a:uFillTx/>
          <a:latin typeface="Roboto Slab" pitchFamily="2" charset="0"/>
          <a:ea typeface="Roboto Slab" pitchFamily="2" charset="0"/>
          <a:cs typeface="Roboto Slab" pitchFamily="2" charset="0"/>
          <a:sym typeface="Montserrat Light"/>
        </a:defRPr>
      </a:lvl2pPr>
      <a:lvl3pPr marL="1636346" marR="0" indent="-366346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>
          <a:schemeClr val="accent1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424242"/>
          </a:solidFill>
          <a:uFillTx/>
          <a:latin typeface="Roboto Slab" pitchFamily="2" charset="0"/>
          <a:ea typeface="Roboto Slab" pitchFamily="2" charset="0"/>
          <a:cs typeface="Roboto Slab" pitchFamily="2" charset="0"/>
          <a:sym typeface="Montserrat Light"/>
        </a:defRPr>
      </a:lvl3pPr>
      <a:lvl4pPr marL="2271346" marR="0" indent="-366346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>
          <a:schemeClr val="accent1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424242"/>
          </a:solidFill>
          <a:uFillTx/>
          <a:latin typeface="Roboto Slab" pitchFamily="2" charset="0"/>
          <a:ea typeface="Roboto Slab" pitchFamily="2" charset="0"/>
          <a:cs typeface="Roboto Slab" pitchFamily="2" charset="0"/>
          <a:sym typeface="Montserrat Light"/>
        </a:defRPr>
      </a:lvl4pPr>
      <a:lvl5pPr marL="2906346" marR="0" indent="-366346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>
          <a:schemeClr val="accent1"/>
        </a:buClr>
        <a:buSzPct val="7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424242"/>
          </a:solidFill>
          <a:uFillTx/>
          <a:latin typeface="Roboto Slab" pitchFamily="2" charset="0"/>
          <a:ea typeface="Roboto Slab" pitchFamily="2" charset="0"/>
          <a:cs typeface="Roboto Slab" pitchFamily="2" charset="0"/>
          <a:sym typeface="Montserrat Light"/>
        </a:defRPr>
      </a:lvl5pPr>
      <a:lvl6pPr marL="1416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6pPr>
      <a:lvl7pPr marL="1480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7pPr>
      <a:lvl8pPr marL="15435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8pPr>
      <a:lvl9pPr marL="16070383" marR="0" indent="-10990383" algn="l" defTabSz="825500" eaLnBrk="1" latinLnBrk="0" hangingPunct="1">
        <a:lnSpc>
          <a:spcPct val="120000"/>
        </a:lnSpc>
        <a:spcBef>
          <a:spcPts val="52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E5E5E"/>
          </a:solidFill>
          <a:uFillTx/>
          <a:latin typeface="Montserrat Light"/>
          <a:ea typeface="Montserrat Light"/>
          <a:cs typeface="Montserrat Light"/>
          <a:sym typeface="Montserrat Light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hyperlink" Target="https://stps.dk/sundhedsfaglig/viola-viden-og-laering/risikoomraader/antipsykotisk-medicin-og-demens" TargetMode="External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hyperlink" Target="https://stps.dk/Media/638261226356430579/Undervisningsmateriale%20til%20plejepersonale_demens%20og%20antipsykotisk%20medicin_sept%202018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tps@stps.d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stps.dk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F00E-C50D-C050-ECAA-FE2EF263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440" y="2501153"/>
            <a:ext cx="22667560" cy="8042439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Informationsmøde</a:t>
            </a:r>
            <a:br>
              <a:rPr lang="da-DK" dirty="0"/>
            </a:br>
            <a:r>
              <a:rPr lang="da-DK" sz="8800" dirty="0"/>
              <a:t>1. december 2023 </a:t>
            </a:r>
            <a:br>
              <a:rPr lang="da-DK" sz="6000" dirty="0"/>
            </a:br>
            <a:br>
              <a:rPr lang="da-DK" dirty="0"/>
            </a:br>
            <a:r>
              <a:rPr lang="da-DK" sz="8000" dirty="0"/>
              <a:t>Målepunkter for tilsyn på demens og antipsykotika 2024 </a:t>
            </a:r>
            <a:endParaRPr lang="en-DK" sz="8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06C76-7C7F-762B-88D6-F0B9076B1CCB}"/>
              </a:ext>
            </a:extLst>
          </p:cNvPr>
          <p:cNvSpPr txBox="1"/>
          <p:nvPr/>
        </p:nvSpPr>
        <p:spPr>
          <a:xfrm>
            <a:off x="7395882" y="5588411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DK" sz="3000" b="0" i="0" u="none" strike="noStrike" cap="none" spc="0" normalizeH="0" baseline="0" dirty="0">
              <a:ln>
                <a:noFill/>
              </a:ln>
              <a:solidFill>
                <a:srgbClr val="009193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37025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87FE6-7D7E-46DB-9B61-DF37B935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3DB0500-E558-4AE8-90C6-A16468D3E18F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10</a:t>
            </a:r>
          </a:p>
        </p:txBody>
      </p:sp>
    </p:spTree>
    <p:extLst>
      <p:ext uri="{BB962C8B-B14F-4D97-AF65-F5344CB8AC3E}">
        <p14:creationId xmlns:p14="http://schemas.microsoft.com/office/powerpoint/2010/main" val="27576172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2906486"/>
            <a:ext cx="17488191" cy="1665514"/>
          </a:xfrm>
        </p:spPr>
        <p:txBody>
          <a:bodyPr>
            <a:normAutofit/>
          </a:bodyPr>
          <a:lstStyle/>
          <a:p>
            <a:r>
              <a:rPr lang="da-DK" dirty="0"/>
              <a:t>Før tilsynet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4800" dirty="0"/>
              <a:t>Behandlingsstedet varsles 6-8 uger før et planlagt tilsyn.</a:t>
            </a:r>
          </a:p>
          <a:p>
            <a:r>
              <a:rPr lang="da-DK" sz="4800" dirty="0"/>
              <a:t>Behandlingsstedet får tilsendt målepunkter og plan for tilsynet.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80B8DDA-DA7E-418C-A43B-C7DADD83F8D5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11</a:t>
            </a:r>
          </a:p>
        </p:txBody>
      </p:sp>
    </p:spTree>
    <p:extLst>
      <p:ext uri="{BB962C8B-B14F-4D97-AF65-F5344CB8AC3E}">
        <p14:creationId xmlns:p14="http://schemas.microsoft.com/office/powerpoint/2010/main" val="24541770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B975C-3313-463D-B654-2D5B84E8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Sådan foregår selve tilsynet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21B81A-586F-CF08-8D0F-6B8615D202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8512" y="1660849"/>
            <a:ext cx="9323387" cy="10716207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4672FA"/>
              </a:buClr>
            </a:pPr>
            <a:r>
              <a:rPr lang="da-DK" sz="4800" dirty="0"/>
              <a:t>Tilsynsførende – én eller flere</a:t>
            </a:r>
          </a:p>
          <a:p>
            <a:pPr>
              <a:buClr>
                <a:srgbClr val="4672FA"/>
              </a:buClr>
            </a:pPr>
            <a:r>
              <a:rPr lang="da-DK" sz="4800" dirty="0"/>
              <a:t>Introduktion til tilsynet med ledelse og eventuelle medarbejdere</a:t>
            </a:r>
          </a:p>
          <a:p>
            <a:pPr>
              <a:buClr>
                <a:srgbClr val="4672FA"/>
              </a:buClr>
            </a:pPr>
            <a:r>
              <a:rPr lang="da-DK" sz="4800" dirty="0"/>
              <a:t>Interview om organisatoriske forhold, behandlingsstedets praksis og fastlagte arbejdsgange</a:t>
            </a:r>
            <a:endParaRPr lang="da-DK" sz="4800" dirty="0">
              <a:highlight>
                <a:srgbClr val="FFFF00"/>
              </a:highlight>
            </a:endParaRPr>
          </a:p>
          <a:p>
            <a:pPr>
              <a:buClr>
                <a:srgbClr val="4672FA"/>
              </a:buClr>
            </a:pPr>
            <a:r>
              <a:rPr lang="da-DK" sz="4800" dirty="0"/>
              <a:t>Gennemgang af journaler</a:t>
            </a:r>
          </a:p>
          <a:p>
            <a:pPr>
              <a:buClr>
                <a:srgbClr val="4672FA"/>
              </a:buClr>
            </a:pPr>
            <a:r>
              <a:rPr lang="da-DK" sz="4800" dirty="0"/>
              <a:t>Gennemgang af medicinhåndtering (plejeområdet)</a:t>
            </a:r>
          </a:p>
          <a:p>
            <a:pPr>
              <a:buClr>
                <a:srgbClr val="4672FA"/>
              </a:buClr>
            </a:pPr>
            <a:r>
              <a:rPr lang="da-DK" sz="4800" dirty="0"/>
              <a:t>Give tilbagemelding på de væsentligste fund som afslutning på besøget</a:t>
            </a:r>
          </a:p>
          <a:p>
            <a:pPr marL="1001346" lvl="1" indent="-366346">
              <a:buClr>
                <a:srgbClr val="4672FA"/>
              </a:buClr>
              <a:buFontTx/>
              <a:buChar char="•"/>
            </a:pPr>
            <a:endParaRPr lang="da-DK" sz="1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67" r="-45967"/>
          <a:stretch/>
        </p:blipFill>
        <p:spPr bwMode="auto">
          <a:xfrm>
            <a:off x="1407174" y="5279790"/>
            <a:ext cx="9112846" cy="512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F3B498B-A4C5-4575-BD80-2971D8E52EF7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12</a:t>
            </a:r>
          </a:p>
        </p:txBody>
      </p:sp>
    </p:spTree>
    <p:extLst>
      <p:ext uri="{BB962C8B-B14F-4D97-AF65-F5344CB8AC3E}">
        <p14:creationId xmlns:p14="http://schemas.microsoft.com/office/powerpoint/2010/main" val="48527981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1175658"/>
            <a:ext cx="17488191" cy="1642188"/>
          </a:xfrm>
        </p:spPr>
        <p:txBody>
          <a:bodyPr>
            <a:normAutofit/>
          </a:bodyPr>
          <a:lstStyle/>
          <a:p>
            <a:r>
              <a:rPr lang="da-DK" dirty="0"/>
              <a:t>Efter tilsynet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18" y="3321698"/>
            <a:ext cx="21814907" cy="8975405"/>
          </a:xfrm>
        </p:spPr>
        <p:txBody>
          <a:bodyPr>
            <a:normAutofit fontScale="77500" lnSpcReduction="20000"/>
          </a:bodyPr>
          <a:lstStyle/>
          <a:p>
            <a:r>
              <a:rPr lang="da-DK" sz="4800" dirty="0"/>
              <a:t>Tilsynsførende udarbejder tilsynsrapport.</a:t>
            </a:r>
          </a:p>
          <a:p>
            <a:r>
              <a:rPr lang="da-DK" sz="4800" dirty="0"/>
              <a:t>Tilsynsrapport sendes i høring hos behandlingsstedet.</a:t>
            </a:r>
          </a:p>
          <a:p>
            <a:r>
              <a:rPr lang="da-DK" sz="4800" dirty="0"/>
              <a:t>Tilsynsrapport lægges på hjemmesiden.</a:t>
            </a:r>
          </a:p>
          <a:p>
            <a:r>
              <a:rPr lang="da-DK" sz="4800" dirty="0"/>
              <a:t>Spørgeskema sendes til behandlingsstedet.</a:t>
            </a:r>
          </a:p>
          <a:p>
            <a:pPr marL="0" indent="0">
              <a:buNone/>
            </a:pPr>
            <a:br>
              <a:rPr lang="da-DK" sz="4800" dirty="0"/>
            </a:br>
            <a:r>
              <a:rPr lang="da-DK" sz="4800" b="1" dirty="0"/>
              <a:t>For at sikre ensartethed i afgørelser behandles tilsynet i:</a:t>
            </a:r>
          </a:p>
          <a:p>
            <a:r>
              <a:rPr lang="da-DK" sz="4800" dirty="0"/>
              <a:t>Kalibreringsgrupper (sundhedsfaglige)</a:t>
            </a:r>
          </a:p>
          <a:p>
            <a:r>
              <a:rPr lang="da-DK" sz="4800" dirty="0"/>
              <a:t>Task Force (sundhedsfaglige, sundhedsjurister og enhedschef)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1910599-8443-4642-A710-B76803B318D8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13</a:t>
            </a:r>
          </a:p>
        </p:txBody>
      </p:sp>
    </p:spTree>
    <p:extLst>
      <p:ext uri="{BB962C8B-B14F-4D97-AF65-F5344CB8AC3E}">
        <p14:creationId xmlns:p14="http://schemas.microsoft.com/office/powerpoint/2010/main" val="13266946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2906486"/>
            <a:ext cx="20279517" cy="1665514"/>
          </a:xfrm>
        </p:spPr>
        <p:txBody>
          <a:bodyPr>
            <a:normAutofit fontScale="90000"/>
          </a:bodyPr>
          <a:lstStyle/>
          <a:p>
            <a:r>
              <a:rPr lang="da-DK" dirty="0"/>
              <a:t>Afgørelse af organisationstilsyn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4800" dirty="0"/>
              <a:t>Ingen</a:t>
            </a:r>
          </a:p>
          <a:p>
            <a:r>
              <a:rPr lang="da-DK" sz="4800" dirty="0"/>
              <a:t>Henstilling</a:t>
            </a:r>
          </a:p>
          <a:p>
            <a:r>
              <a:rPr lang="da-DK" sz="4800" dirty="0"/>
              <a:t>Henstilling med anmodning om handleplan</a:t>
            </a:r>
          </a:p>
          <a:p>
            <a:r>
              <a:rPr lang="da-DK" sz="4800" dirty="0"/>
              <a:t>Påbud</a:t>
            </a:r>
          </a:p>
          <a:p>
            <a:r>
              <a:rPr lang="da-DK" sz="4800" dirty="0"/>
              <a:t>Forbud – helt eller delvist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79ACE90-0588-43AF-B65E-EB1ACBADDBE3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14</a:t>
            </a:r>
          </a:p>
        </p:txBody>
      </p:sp>
    </p:spTree>
    <p:extLst>
      <p:ext uri="{BB962C8B-B14F-4D97-AF65-F5344CB8AC3E}">
        <p14:creationId xmlns:p14="http://schemas.microsoft.com/office/powerpoint/2010/main" val="21903766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87FE6-7D7E-46DB-9B61-DF37B935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1E8F053-EA9B-4D0C-950D-6D76E42ECDCF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15</a:t>
            </a:r>
          </a:p>
        </p:txBody>
      </p:sp>
    </p:spTree>
    <p:extLst>
      <p:ext uri="{BB962C8B-B14F-4D97-AF65-F5344CB8AC3E}">
        <p14:creationId xmlns:p14="http://schemas.microsoft.com/office/powerpoint/2010/main" val="19098326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48BA0-F817-454C-AD9D-2643E62B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2906486"/>
            <a:ext cx="19209443" cy="1665514"/>
          </a:xfrm>
        </p:spPr>
        <p:txBody>
          <a:bodyPr>
            <a:normAutofit/>
          </a:bodyPr>
          <a:lstStyle/>
          <a:p>
            <a:r>
              <a:rPr lang="da-DK" dirty="0"/>
              <a:t>Tilsynets metode og fokus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4EEC7A-B895-4B97-8B92-4585AA921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800" dirty="0" err="1"/>
              <a:t>Tracermodel</a:t>
            </a:r>
            <a:endParaRPr lang="da-DK" sz="4800" dirty="0"/>
          </a:p>
          <a:p>
            <a:r>
              <a:rPr lang="da-DK" sz="4800" dirty="0"/>
              <a:t>Tilsyn på plejecenter med patienter med BPSD-symptomer og antipsykotisk præparat, samarbejde med læge i </a:t>
            </a:r>
            <a:r>
              <a:rPr lang="da-DK" sz="4800" dirty="0" err="1"/>
              <a:t>forb</a:t>
            </a:r>
            <a:r>
              <a:rPr lang="da-DK" sz="4800" dirty="0"/>
              <a:t>. med udskrivelse af medicin, håndtering af medicin, kompetencer m.v.</a:t>
            </a:r>
          </a:p>
          <a:p>
            <a:r>
              <a:rPr lang="da-DK" sz="4800" dirty="0"/>
              <a:t>Tilsynet for læger har fokus på overvejelser og planer for behandling og samarbejde med plejepersonale.</a:t>
            </a:r>
          </a:p>
          <a:p>
            <a:endParaRPr lang="da-DK" sz="4800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6DB2AB6-21E5-4216-858C-0929B30C1C46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16</a:t>
            </a:r>
          </a:p>
        </p:txBody>
      </p:sp>
    </p:spTree>
    <p:extLst>
      <p:ext uri="{BB962C8B-B14F-4D97-AF65-F5344CB8AC3E}">
        <p14:creationId xmlns:p14="http://schemas.microsoft.com/office/powerpoint/2010/main" val="3946567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1212980"/>
            <a:ext cx="19433378" cy="2817844"/>
          </a:xfrm>
        </p:spPr>
        <p:txBody>
          <a:bodyPr>
            <a:normAutofit fontScale="90000"/>
          </a:bodyPr>
          <a:lstStyle/>
          <a:p>
            <a:r>
              <a:rPr lang="da-DK" dirty="0"/>
              <a:t>Målepunkter for plejecentre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589" y="2687216"/>
            <a:ext cx="21005800" cy="10151705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da-DK" sz="4000" dirty="0"/>
              <a:t>Interview om organisering, ansvars- og kompetenceforhold i forhold til patienter med demenssygdom, som er i behandling med antipsykotisk medicin.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4000" dirty="0"/>
              <a:t>Interview om informeret samtykke til behandling med antipsykotisk medicin til patienter med demenssygdom, samt inddragelse af pårørende.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4000" dirty="0"/>
              <a:t>Interview om forebyggelse og minimering af brugen af antipsykotisk medicin til patienter med demenssygdom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4000" dirty="0"/>
              <a:t>Interview om behandlingsstedets samarbejde med behandlingsansvarlig læge om behandling med antipsykotisk medicin til patienter med demenssygdom</a:t>
            </a:r>
          </a:p>
          <a:p>
            <a:pPr marL="742950" indent="-742950">
              <a:buFont typeface="+mj-lt"/>
              <a:buAutoNum type="arabicPeriod"/>
            </a:pPr>
            <a:r>
              <a:rPr lang="da-DK" sz="4000" dirty="0"/>
              <a:t>Interview om den sygeplejefaglige vurdering af patienternes problemer eller risici, samt plan for pleje og behandling hos patienter med demenssygdom, som er i behandling med antipsykotisk medicin</a:t>
            </a:r>
          </a:p>
          <a:p>
            <a:pPr marL="742950" indent="-742950">
              <a:buFont typeface="+mj-lt"/>
              <a:buAutoNum type="arabicPeriod"/>
            </a:pPr>
            <a:endParaRPr lang="da-DK" sz="4000" dirty="0"/>
          </a:p>
          <a:p>
            <a:pPr marL="457200" indent="-457200">
              <a:buAutoNum type="arabicPeriod"/>
            </a:pPr>
            <a:endParaRPr lang="da-DK" sz="4000" dirty="0"/>
          </a:p>
          <a:p>
            <a:pPr marL="457200" indent="-457200">
              <a:buAutoNum type="arabicPeriod"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B73CCEB-0A7C-42C7-91A2-FDEE1D14C3BA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17</a:t>
            </a:r>
          </a:p>
        </p:txBody>
      </p:sp>
    </p:spTree>
    <p:extLst>
      <p:ext uri="{BB962C8B-B14F-4D97-AF65-F5344CB8AC3E}">
        <p14:creationId xmlns:p14="http://schemas.microsoft.com/office/powerpoint/2010/main" val="18926451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1212980"/>
            <a:ext cx="19433378" cy="2817844"/>
          </a:xfrm>
        </p:spPr>
        <p:txBody>
          <a:bodyPr>
            <a:normAutofit fontScale="90000"/>
          </a:bodyPr>
          <a:lstStyle/>
          <a:p>
            <a:r>
              <a:rPr lang="da-DK" dirty="0"/>
              <a:t>Målepunkter for plejecentre</a:t>
            </a:r>
            <a:br>
              <a:rPr lang="da-DK" dirty="0"/>
            </a:br>
            <a:r>
              <a:rPr lang="da-DK" sz="4400" dirty="0"/>
              <a:t>- fortsat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589" y="3433665"/>
            <a:ext cx="21005800" cy="940525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da-DK" sz="4000" dirty="0"/>
              <a:t>Journalgennemgang af den sygeplejefaglige vurdering af aktuelle problemer og risici, samt plan for pleje af patienter med demenssygdom, som, som er i behandling med antipsykotisk medicin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da-DK" sz="4000" dirty="0"/>
              <a:t>Journalgennemgang af indikationer, behandlingsplaner og opfølgning på behandling med antipsykotisk medicin hos patienter med demenssygdom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da-DK" sz="4000" dirty="0"/>
              <a:t>Journalgennemgang af opfølgning og evaluering af pleje til patienter med demenssygdom, som er i behandling med antipsykotisk medicin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da-DK" sz="4000" dirty="0"/>
              <a:t>Journalgennemgang af informeret samtykke til behandling</a:t>
            </a:r>
          </a:p>
          <a:p>
            <a:pPr marL="457200" indent="-457200">
              <a:buAutoNum type="arabicPeriod" startAt="6"/>
            </a:pPr>
            <a:endParaRPr lang="da-DK" sz="4000" dirty="0"/>
          </a:p>
          <a:p>
            <a:pPr marL="457200" indent="-457200">
              <a:buAutoNum type="arabicPeriod" startAt="6"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B73CCEB-0A7C-42C7-91A2-FDEE1D14C3BA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17</a:t>
            </a:r>
          </a:p>
        </p:txBody>
      </p:sp>
    </p:spTree>
    <p:extLst>
      <p:ext uri="{BB962C8B-B14F-4D97-AF65-F5344CB8AC3E}">
        <p14:creationId xmlns:p14="http://schemas.microsoft.com/office/powerpoint/2010/main" val="183925887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1548882"/>
            <a:ext cx="19433378" cy="1754156"/>
          </a:xfrm>
        </p:spPr>
        <p:txBody>
          <a:bodyPr>
            <a:normAutofit/>
          </a:bodyPr>
          <a:lstStyle/>
          <a:p>
            <a:r>
              <a:rPr lang="da-DK" sz="9600" dirty="0"/>
              <a:t>Målepunkter for plejecentre</a:t>
            </a:r>
            <a:br>
              <a:rPr lang="da-DK" sz="9600" dirty="0"/>
            </a:br>
            <a:r>
              <a:rPr lang="da-DK" sz="2400" dirty="0"/>
              <a:t>- fortsat</a:t>
            </a:r>
            <a:endParaRPr lang="da-DK" sz="6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2631233"/>
            <a:ext cx="21870890" cy="103943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4000" dirty="0"/>
          </a:p>
          <a:p>
            <a:pPr marL="742950" indent="-742950">
              <a:buFont typeface="+mj-lt"/>
              <a:buAutoNum type="arabicPeriod" startAt="10"/>
            </a:pPr>
            <a:r>
              <a:rPr lang="da-DK" sz="4000" dirty="0"/>
              <a:t>  Interview om medicinhåndtering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a-DK" sz="4000" dirty="0"/>
              <a:t>   Journalgennemgang af medicinlister vedrørende antipsykotisk medicin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a-DK" sz="4000" dirty="0"/>
              <a:t>   Gennemgang af medicinbeholdning og journaler vedrørende medicinhåndtering ved behandling med antipsykotisk medicin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da-DK" sz="4000" dirty="0"/>
              <a:t>   Øvrige fund med patientsikkerhedsmæssige risici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09549E1-00B1-4B90-87F0-CD6DDC8208E8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19</a:t>
            </a:r>
          </a:p>
        </p:txBody>
      </p:sp>
    </p:spTree>
    <p:extLst>
      <p:ext uri="{BB962C8B-B14F-4D97-AF65-F5344CB8AC3E}">
        <p14:creationId xmlns:p14="http://schemas.microsoft.com/office/powerpoint/2010/main" val="15611907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F7EE4-6944-4442-9BC0-F55301646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Teknik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58E720-D6FB-47F3-A7F7-68A174755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4400" dirty="0"/>
              <a:t>Der er ca. 170 deltagere</a:t>
            </a:r>
          </a:p>
          <a:p>
            <a:r>
              <a:rPr lang="da-DK" sz="4400" dirty="0"/>
              <a:t>Der kan stilles spørgsmål i Q&amp;A-knap øverst – vi besvarer spørgsmål efter hvert indlæg</a:t>
            </a:r>
          </a:p>
          <a:p>
            <a:r>
              <a:rPr lang="da-DK" sz="4400" dirty="0"/>
              <a:t>Vi kan ikke hjælpe den enkelte med teknisk support – vi har support på, så vi ved, at vores præsentation fungerer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06A6D32-FC93-4847-BEE5-EDC2D6C150FD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2</a:t>
            </a:r>
          </a:p>
        </p:txBody>
      </p:sp>
    </p:spTree>
    <p:extLst>
      <p:ext uri="{BB962C8B-B14F-4D97-AF65-F5344CB8AC3E}">
        <p14:creationId xmlns:p14="http://schemas.microsoft.com/office/powerpoint/2010/main" val="323869478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2906486"/>
            <a:ext cx="19433378" cy="1665514"/>
          </a:xfrm>
        </p:spPr>
        <p:txBody>
          <a:bodyPr>
            <a:normAutofit/>
          </a:bodyPr>
          <a:lstStyle/>
          <a:p>
            <a:r>
              <a:rPr lang="da-DK" dirty="0"/>
              <a:t>Målepunkter for læger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947" y="5598367"/>
            <a:ext cx="21684278" cy="669873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a-DK" sz="4000" dirty="0"/>
              <a:t>Journalgennemgang med henblik på vurdering af iværksættelse af behandling med antipsykotika til patienter med demenssygdom</a:t>
            </a:r>
          </a:p>
          <a:p>
            <a:pPr marL="457200" indent="-457200">
              <a:buAutoNum type="arabicPeriod"/>
            </a:pPr>
            <a:r>
              <a:rPr lang="da-DK" sz="4000" dirty="0"/>
              <a:t>Journalgennemgang med henblik på vurdering af opfølgning på behandling med antipsykotika til patienter med demens sygdom</a:t>
            </a:r>
          </a:p>
          <a:p>
            <a:pPr marL="457200" indent="-457200">
              <a:buAutoNum type="arabicPeriod"/>
            </a:pPr>
            <a:r>
              <a:rPr lang="da-DK" sz="4000" dirty="0"/>
              <a:t>Interview om antipsykotisk behandling til patienter med demens sygdom</a:t>
            </a:r>
          </a:p>
          <a:p>
            <a:pPr marL="457200" indent="-457200">
              <a:buAutoNum type="arabicPeriod"/>
            </a:pPr>
            <a:r>
              <a:rPr lang="da-DK" sz="4000" dirty="0"/>
              <a:t>Øvrige fund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03522CE-B3D3-45FD-9F4B-80181395F801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20</a:t>
            </a:r>
          </a:p>
        </p:txBody>
      </p:sp>
    </p:spTree>
    <p:extLst>
      <p:ext uri="{BB962C8B-B14F-4D97-AF65-F5344CB8AC3E}">
        <p14:creationId xmlns:p14="http://schemas.microsoft.com/office/powerpoint/2010/main" val="75213400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E20DDDAB-788E-4B30-9E3A-88258A3FD7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0768" y="4609322"/>
            <a:ext cx="9323387" cy="773507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Film om antipsykotisk medicin og demens til læger: </a:t>
            </a:r>
            <a:r>
              <a:rPr lang="da-DK" dirty="0">
                <a:hlinkClick r:id="rId3"/>
              </a:rPr>
              <a:t>Antipsykotisk medicin og demens | Styrelsen for Patientsikkerhed (stps.dk)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3028C4-2E4C-4B08-9D83-677275AD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868" y="1791478"/>
            <a:ext cx="9124674" cy="2817844"/>
          </a:xfrm>
        </p:spPr>
        <p:txBody>
          <a:bodyPr>
            <a:normAutofit fontScale="90000"/>
          </a:bodyPr>
          <a:lstStyle/>
          <a:p>
            <a:r>
              <a:rPr lang="da-DK" dirty="0"/>
              <a:t>Lærings-materiale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B8980D-05F9-45F1-9DB3-601CBDC57B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Undervisningsmateriale til plejepersonale: </a:t>
            </a:r>
            <a:r>
              <a:rPr lang="da-DK" dirty="0">
                <a:hlinkClick r:id="rId4"/>
              </a:rPr>
              <a:t>Plejepersonale materiale_A4_FINAL.indd (stps.dk)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55ABF42-1C39-47D4-806E-5F008822C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6918" y="7069106"/>
            <a:ext cx="4922287" cy="527529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A43BF0F-1E6E-494E-9A74-16BB7199C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2205" y="4142792"/>
            <a:ext cx="6699380" cy="787513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9DBB13A-B086-42AF-B943-D1F6D254C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2282" y="5475319"/>
            <a:ext cx="6261133" cy="644920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0B96063-B9D2-487A-9A0F-F37BCEE70E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5502" y="11924522"/>
            <a:ext cx="5934269" cy="179147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52C87E9-3CF4-43B5-B7BB-B55D7CC7A216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21</a:t>
            </a:r>
          </a:p>
        </p:txBody>
      </p:sp>
    </p:spTree>
    <p:extLst>
      <p:ext uri="{BB962C8B-B14F-4D97-AF65-F5344CB8AC3E}">
        <p14:creationId xmlns:p14="http://schemas.microsoft.com/office/powerpoint/2010/main" val="212851434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87FE6-7D7E-46DB-9B61-DF37B935D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2F8AB6B-8652-4CC9-99E7-87ED4FD21EDA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22</a:t>
            </a:r>
          </a:p>
        </p:txBody>
      </p:sp>
    </p:spTree>
    <p:extLst>
      <p:ext uri="{BB962C8B-B14F-4D97-AF65-F5344CB8AC3E}">
        <p14:creationId xmlns:p14="http://schemas.microsoft.com/office/powerpoint/2010/main" val="359277338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Styrelsen for Patientsikkerhed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a-DK" dirty="0">
                <a:hlinkClick r:id="rId3"/>
              </a:rPr>
              <a:t>stps@stps.dk</a:t>
            </a:r>
            <a:r>
              <a:rPr lang="da-DK" dirty="0"/>
              <a:t>	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>
          <a:xfrm>
            <a:off x="1692843" y="9096714"/>
            <a:ext cx="17808688" cy="656590"/>
          </a:xfrm>
        </p:spPr>
        <p:txBody>
          <a:bodyPr>
            <a:normAutofit/>
          </a:bodyPr>
          <a:lstStyle/>
          <a:p>
            <a:r>
              <a:rPr lang="da-DK" dirty="0">
                <a:hlinkClick r:id="rId4"/>
              </a:rPr>
              <a:t>www.stps.dk</a:t>
            </a:r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3"/>
          <p:cNvSpPr txBox="1">
            <a:spLocks/>
          </p:cNvSpPr>
          <p:nvPr/>
        </p:nvSpPr>
        <p:spPr>
          <a:xfrm>
            <a:off x="1692843" y="8259745"/>
            <a:ext cx="1780868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3200" b="0" i="1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Montserrat Light"/>
              </a:defRPr>
            </a:lvl1pPr>
            <a:lvl2pPr marL="635000" marR="0" indent="0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Montserrat Light"/>
              </a:defRPr>
            </a:lvl2pPr>
            <a:lvl3pPr marL="1270000" marR="0" indent="0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Montserrat Light"/>
              </a:defRPr>
            </a:lvl3pPr>
            <a:lvl4pPr marL="1905000" marR="0" indent="0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Montserrat Light"/>
              </a:defRPr>
            </a:lvl4pPr>
            <a:lvl5pPr marL="2540000" marR="0" indent="0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>
                <a:schemeClr val="accent1"/>
              </a:buClr>
              <a:buSzPct val="7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424242"/>
                </a:solidFill>
                <a:uFillTx/>
                <a:latin typeface="Roboto Slab" pitchFamily="2" charset="0"/>
                <a:ea typeface="Roboto Slab" pitchFamily="2" charset="0"/>
                <a:cs typeface="Roboto Slab" pitchFamily="2" charset="0"/>
                <a:sym typeface="Montserrat Light"/>
              </a:defRPr>
            </a:lvl5pPr>
            <a:lvl6pPr marL="14165383" marR="0" indent="-10990383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14800383" marR="0" indent="-10990383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15435383" marR="0" indent="-10990383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16070383" marR="0" indent="-10990383" algn="l" defTabSz="825500" eaLnBrk="1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E5E5E"/>
                </a:solidFill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r>
              <a:rPr lang="da-DK" dirty="0"/>
              <a:t>+45 7228 6600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676F9A8-69B8-497B-81A1-F5EF80EDE55C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23</a:t>
            </a:r>
          </a:p>
        </p:txBody>
      </p:sp>
    </p:spTree>
    <p:extLst>
      <p:ext uri="{BB962C8B-B14F-4D97-AF65-F5344CB8AC3E}">
        <p14:creationId xmlns:p14="http://schemas.microsoft.com/office/powerpoint/2010/main" val="386636680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da-DK" dirty="0"/>
              <a:t>	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16441" y="4098867"/>
            <a:ext cx="14425518" cy="2210686"/>
          </a:xfrm>
        </p:spPr>
        <p:txBody>
          <a:bodyPr/>
          <a:lstStyle/>
          <a:p>
            <a:r>
              <a:rPr lang="da-DK" dirty="0"/>
              <a:t>Tak for i dag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DDC5753C-6BD9-4315-BAFA-BB287DB65379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24</a:t>
            </a:r>
          </a:p>
        </p:txBody>
      </p:sp>
    </p:spTree>
    <p:extLst>
      <p:ext uri="{BB962C8B-B14F-4D97-AF65-F5344CB8AC3E}">
        <p14:creationId xmlns:p14="http://schemas.microsoft.com/office/powerpoint/2010/main" val="2282162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86EEA-5EEC-4228-A765-57C5F319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BE2AE6-ABBA-4A45-8B57-61F668D8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Begrundelse for dette tilsyn  og  orientering om Styrelsen for Patientsikkerhed og tilsynsopgaven </a:t>
            </a:r>
            <a:r>
              <a:rPr lang="da-DK" sz="4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v. enhedschef, overlæge Charlotte Hjort</a:t>
            </a:r>
          </a:p>
          <a:p>
            <a:r>
              <a:rPr lang="da-DK" sz="4400" dirty="0">
                <a:solidFill>
                  <a:srgbClr val="212121"/>
                </a:solidFill>
              </a:rPr>
              <a:t>Hvordan foregår tilsynet? </a:t>
            </a:r>
            <a:r>
              <a:rPr lang="da-DK" sz="4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v. oversygeplejerske Sarah Sommer</a:t>
            </a:r>
          </a:p>
          <a:p>
            <a:r>
              <a:rPr lang="da-DK" sz="4400" dirty="0">
                <a:solidFill>
                  <a:srgbClr val="212121"/>
                </a:solidFill>
              </a:rPr>
              <a:t>Målepunkter for plejecentre </a:t>
            </a:r>
            <a:r>
              <a:rPr lang="da-DK" sz="4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v. oversygeplejerske Tina Kolding</a:t>
            </a:r>
          </a:p>
          <a:p>
            <a:r>
              <a:rPr lang="da-DK" sz="4400" dirty="0">
                <a:solidFill>
                  <a:srgbClr val="212121"/>
                </a:solidFill>
              </a:rPr>
              <a:t>Målepunkter for læger </a:t>
            </a:r>
            <a:r>
              <a:rPr lang="da-DK" sz="44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v. enhedschef, overlæge Charlotte Hjort</a:t>
            </a:r>
          </a:p>
          <a:p>
            <a:endParaRPr lang="da-DK" sz="4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78912F7-0CC6-40DF-B042-A86C12C95120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3</a:t>
            </a:r>
          </a:p>
        </p:txBody>
      </p:sp>
    </p:spTree>
    <p:extLst>
      <p:ext uri="{BB962C8B-B14F-4D97-AF65-F5344CB8AC3E}">
        <p14:creationId xmlns:p14="http://schemas.microsoft.com/office/powerpoint/2010/main" val="243903923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F603A-D4F4-493C-A516-B4D356B1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1" y="2906486"/>
            <a:ext cx="16764822" cy="1665514"/>
          </a:xfrm>
        </p:spPr>
        <p:txBody>
          <a:bodyPr>
            <a:normAutofit fontScale="90000"/>
          </a:bodyPr>
          <a:lstStyle/>
          <a:p>
            <a:r>
              <a:rPr lang="da-DK" dirty="0"/>
              <a:t>Hvorfor tilsyn på demens og antipsykotika?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8FAD13-FF24-4D39-9088-19D07518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5" y="5617029"/>
            <a:ext cx="12440363" cy="759511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Hver femte borger med demenssygdom får antipsykotisk medicin</a:t>
            </a:r>
          </a:p>
          <a:p>
            <a:pPr marL="0" indent="0">
              <a:buNone/>
            </a:pPr>
            <a:r>
              <a:rPr lang="da-DK" dirty="0"/>
              <a:t>Forbruget af antipsykotisk medicin har ligget stabilt i flere år</a:t>
            </a:r>
          </a:p>
          <a:p>
            <a:pPr marL="0" indent="0">
              <a:buNone/>
            </a:pPr>
            <a:r>
              <a:rPr lang="da-DK" dirty="0"/>
              <a:t>Selv kortvarig behandling med antipsykotisk medicin kan give bivirkninger, der er alvorlige for patienter med demens</a:t>
            </a:r>
          </a:p>
          <a:p>
            <a:pPr marL="0" indent="0">
              <a:buNone/>
            </a:pPr>
            <a:r>
              <a:rPr lang="da-DK" dirty="0"/>
              <a:t>Som udgangspunkt skal patienter med demens ikke have antipsykotisk medicin</a:t>
            </a:r>
          </a:p>
          <a:p>
            <a:pPr marL="0" indent="0">
              <a:buNone/>
            </a:pPr>
            <a:r>
              <a:rPr lang="da-DK" dirty="0"/>
              <a:t>Mål i demenshandleplanen 2025, at forbruget af antipsykotisk medicin til personer med demens skal halveres.</a:t>
            </a:r>
          </a:p>
          <a:p>
            <a:pPr marL="0" indent="0">
              <a:buNone/>
            </a:pPr>
            <a:r>
              <a:rPr lang="da-DK" dirty="0"/>
              <a:t>Tilsynet vil fokusere på samarbejdet mellem plejecenter og læger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484FCED-A74B-4491-8C7F-2A28D8F1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6139" y="7669763"/>
            <a:ext cx="8416212" cy="498721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2E68BDD-C434-4FA7-A4B5-93D3F9513D3D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4</a:t>
            </a:r>
          </a:p>
        </p:txBody>
      </p:sp>
    </p:spTree>
    <p:extLst>
      <p:ext uri="{BB962C8B-B14F-4D97-AF65-F5344CB8AC3E}">
        <p14:creationId xmlns:p14="http://schemas.microsoft.com/office/powerpoint/2010/main" val="8671831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55A8EA-DF37-4D98-FE04-4846E5EB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80" y="1156997"/>
            <a:ext cx="19154915" cy="1492897"/>
          </a:xfrm>
        </p:spPr>
        <p:txBody>
          <a:bodyPr>
            <a:normAutofit/>
          </a:bodyPr>
          <a:lstStyle/>
          <a:p>
            <a:r>
              <a:rPr lang="da-DK" sz="10100" dirty="0"/>
              <a:t>STPS generelt</a:t>
            </a:r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0" y="3621402"/>
            <a:ext cx="9498564" cy="7435573"/>
          </a:xfrm>
          <a:prstGeom prst="rect">
            <a:avLst/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B3D0646-7E68-4F85-87F5-D394BED521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80914" y="2985796"/>
            <a:ext cx="13081519" cy="10300995"/>
          </a:xfrm>
        </p:spPr>
        <p:txBody>
          <a:bodyPr>
            <a:normAutofit/>
          </a:bodyPr>
          <a:lstStyle/>
          <a:p>
            <a:r>
              <a:rPr lang="da-DK" sz="3200" dirty="0"/>
              <a:t>Antal medarbejdere i STPS er ca. 360.</a:t>
            </a:r>
            <a:endParaRPr lang="da-DK" sz="32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/>
              <a:t>Tilsyn med autoriserede sundhedspersoner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/>
              <a:t>Planlagte og reaktive tilsyn med behandlingssteder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/>
              <a:t>Tilsyn på ældreområdet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/>
              <a:t>Sundhedsfaglig rådgivning til sundhedsvæsenet og andre myndigheder om bl.a. medicinhåndtering, journalopbevaring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/>
              <a:t>Rådgivning om smitsomme sygdomme og anmeldelsespligtige sygdomme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3200" dirty="0"/>
              <a:t>Trafikmedicin, retslægelige ligsyn m.v.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AADFEF9-CB47-4A12-80C8-ACC5322BA742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5</a:t>
            </a:r>
          </a:p>
        </p:txBody>
      </p:sp>
    </p:spTree>
    <p:extLst>
      <p:ext uri="{BB962C8B-B14F-4D97-AF65-F5344CB8AC3E}">
        <p14:creationId xmlns:p14="http://schemas.microsoft.com/office/powerpoint/2010/main" val="119626951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2052736"/>
            <a:ext cx="14023095" cy="1772816"/>
          </a:xfrm>
        </p:spPr>
        <p:txBody>
          <a:bodyPr>
            <a:normAutofit/>
          </a:bodyPr>
          <a:lstStyle/>
          <a:p>
            <a:r>
              <a:rPr lang="da-DK" sz="9600" dirty="0"/>
              <a:t>Typer af tilsyn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5" y="4572000"/>
            <a:ext cx="21005800" cy="77935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4800" b="1" dirty="0"/>
              <a:t>Det sundhedsfaglige tilsyn/Ældretilsynet</a:t>
            </a:r>
          </a:p>
          <a:p>
            <a:r>
              <a:rPr lang="da-DK" sz="4800" dirty="0"/>
              <a:t>Tilsyn med organisationer:</a:t>
            </a:r>
          </a:p>
          <a:p>
            <a:pPr lvl="1"/>
            <a:r>
              <a:rPr lang="da-DK" sz="4800" dirty="0"/>
              <a:t>Planlagt –  stikprøvebaseret </a:t>
            </a:r>
          </a:p>
          <a:p>
            <a:pPr lvl="1"/>
            <a:r>
              <a:rPr lang="da-DK" sz="4800" dirty="0"/>
              <a:t>Reaktivt – på baggrund af konkret bekymring</a:t>
            </a:r>
          </a:p>
          <a:p>
            <a:pPr marL="0" indent="0">
              <a:buNone/>
            </a:pPr>
            <a:br>
              <a:rPr lang="da-DK" sz="4800" dirty="0"/>
            </a:br>
            <a:r>
              <a:rPr lang="da-DK" sz="4800" b="1" dirty="0"/>
              <a:t>Individtilsynet</a:t>
            </a:r>
          </a:p>
          <a:p>
            <a:r>
              <a:rPr lang="da-DK" sz="4800" dirty="0"/>
              <a:t>Tilsyn med enkeltpersoner (egnethed – faglighed)</a:t>
            </a:r>
          </a:p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784D18B-BEAC-46B6-BF98-559A1C729D8C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6</a:t>
            </a:r>
          </a:p>
        </p:txBody>
      </p:sp>
    </p:spTree>
    <p:extLst>
      <p:ext uri="{BB962C8B-B14F-4D97-AF65-F5344CB8AC3E}">
        <p14:creationId xmlns:p14="http://schemas.microsoft.com/office/powerpoint/2010/main" val="21514719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35202-3A7F-CB9B-B9E7-B5E10D5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1474237"/>
            <a:ext cx="20814309" cy="2146041"/>
          </a:xfrm>
        </p:spPr>
        <p:txBody>
          <a:bodyPr>
            <a:normAutofit fontScale="90000"/>
          </a:bodyPr>
          <a:lstStyle/>
          <a:p>
            <a:r>
              <a:rPr lang="da-DK" dirty="0"/>
              <a:t>Udvælgelse af tema og </a:t>
            </a:r>
            <a:br>
              <a:rPr lang="da-DK" dirty="0"/>
            </a:br>
            <a:r>
              <a:rPr lang="da-DK" dirty="0"/>
              <a:t>områder for tilsyn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28FEBC-7DBF-9DE7-4861-4F788F32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425" y="4012163"/>
            <a:ext cx="21005800" cy="9535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dirty="0"/>
              <a:t>Udvælgelse for det sundhedsfaglige tilsyn sker på baggrund af:</a:t>
            </a:r>
          </a:p>
          <a:p>
            <a:pPr lvl="1"/>
            <a:r>
              <a:rPr lang="da-DK" sz="3200" dirty="0"/>
              <a:t>Forslag fra eksterne aktører/patienter/pårørende</a:t>
            </a:r>
          </a:p>
          <a:p>
            <a:pPr lvl="1"/>
            <a:r>
              <a:rPr lang="da-DK" sz="3200" dirty="0"/>
              <a:t>Klager</a:t>
            </a:r>
          </a:p>
          <a:p>
            <a:pPr lvl="1"/>
            <a:r>
              <a:rPr lang="da-DK" sz="3200" dirty="0"/>
              <a:t>Bekymringshenvendelser</a:t>
            </a:r>
          </a:p>
          <a:p>
            <a:pPr lvl="1"/>
            <a:r>
              <a:rPr lang="da-DK" sz="3200" dirty="0"/>
              <a:t>Overordnede konklusioner fra Dansk Patientsikkerhedsdatabase</a:t>
            </a:r>
          </a:p>
          <a:p>
            <a:pPr lvl="1"/>
            <a:r>
              <a:rPr lang="da-DK" sz="3200" dirty="0"/>
              <a:t>Ordinationsovervågningsprogrammet</a:t>
            </a:r>
          </a:p>
          <a:p>
            <a:pPr lvl="1"/>
            <a:r>
              <a:rPr lang="da-DK" sz="3200" dirty="0"/>
              <a:t>Tilsynsførendes erfaringer / erfaringer fra tidligere tilsyn</a:t>
            </a:r>
          </a:p>
          <a:p>
            <a:pPr lvl="1"/>
            <a:r>
              <a:rPr lang="da-DK" sz="3200" dirty="0"/>
              <a:t>Andre kilder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4466514-80F3-460C-BC3A-87A9BA6BC98A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7</a:t>
            </a:r>
          </a:p>
        </p:txBody>
      </p:sp>
    </p:spTree>
    <p:extLst>
      <p:ext uri="{BB962C8B-B14F-4D97-AF65-F5344CB8AC3E}">
        <p14:creationId xmlns:p14="http://schemas.microsoft.com/office/powerpoint/2010/main" val="4442176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39079-7260-4E93-A18C-3C285189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1409699"/>
            <a:ext cx="9946433" cy="9208538"/>
          </a:xfrm>
        </p:spPr>
        <p:txBody>
          <a:bodyPr>
            <a:normAutofit/>
          </a:bodyPr>
          <a:lstStyle/>
          <a:p>
            <a:r>
              <a:rPr lang="da-DK" dirty="0"/>
              <a:t>I gang-værende tilsyn</a:t>
            </a:r>
          </a:p>
        </p:txBody>
      </p:sp>
      <p:pic>
        <p:nvPicPr>
          <p:cNvPr id="8" name="Pladsholder til billede 7">
            <a:extLst>
              <a:ext uri="{FF2B5EF4-FFF2-40B4-BE49-F238E27FC236}">
                <a16:creationId xmlns:a16="http://schemas.microsoft.com/office/drawing/2014/main" id="{93E18BD3-E4E1-44B2-92F6-D23776A0F9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28" b="1528"/>
          <a:stretch>
            <a:fillRect/>
          </a:stretch>
        </p:blipFill>
        <p:spPr>
          <a:xfrm>
            <a:off x="9535885" y="-1"/>
            <a:ext cx="14808995" cy="1345474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67E66A0-A2B4-4040-AFCD-D73968ADF152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8</a:t>
            </a:r>
          </a:p>
        </p:txBody>
      </p:sp>
    </p:spTree>
    <p:extLst>
      <p:ext uri="{BB962C8B-B14F-4D97-AF65-F5344CB8AC3E}">
        <p14:creationId xmlns:p14="http://schemas.microsoft.com/office/powerpoint/2010/main" val="8624657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32DC-75EC-4EEC-9836-B0D891A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030" y="1409700"/>
            <a:ext cx="19190781" cy="1898276"/>
          </a:xfrm>
        </p:spPr>
        <p:txBody>
          <a:bodyPr>
            <a:normAutofit fontScale="90000"/>
          </a:bodyPr>
          <a:lstStyle/>
          <a:p>
            <a:r>
              <a:rPr lang="da-DK" dirty="0"/>
              <a:t>Læring før, under og efter tilsyn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B2F12FB-1853-4854-9D01-929D7F8156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68512" y="3307976"/>
            <a:ext cx="10563292" cy="9069080"/>
          </a:xfrm>
        </p:spPr>
        <p:txBody>
          <a:bodyPr>
            <a:normAutofit lnSpcReduction="10000"/>
          </a:bodyPr>
          <a:lstStyle/>
          <a:p>
            <a:r>
              <a:rPr lang="da-DK" sz="4800" dirty="0"/>
              <a:t>Før tilsyn – målepunkter er et redskab til læring for behandlingssteder i lokal kontekst</a:t>
            </a:r>
          </a:p>
          <a:p>
            <a:r>
              <a:rPr lang="da-DK" sz="4800" dirty="0"/>
              <a:t>Under tilsyn – dialog under tilsynet</a:t>
            </a:r>
          </a:p>
          <a:p>
            <a:r>
              <a:rPr lang="da-DK" sz="4800" dirty="0"/>
              <a:t>Efter tilsynet – læringstiltag fx i form af handleplaner og dialoger mellem behandlingssteder. Erfaringsopsamlinger.</a:t>
            </a:r>
          </a:p>
          <a:p>
            <a:endParaRPr lang="da-DK" dirty="0"/>
          </a:p>
        </p:txBody>
      </p:sp>
      <p:pic>
        <p:nvPicPr>
          <p:cNvPr id="5" name="Pladsholder til billede 4">
            <a:extLst>
              <a:ext uri="{FF2B5EF4-FFF2-40B4-BE49-F238E27FC236}">
                <a16:creationId xmlns:a16="http://schemas.microsoft.com/office/drawing/2014/main" id="{72088256-68E6-4682-96CA-EFACCDFB67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8890" r="2889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55DC60F-5DB4-44A1-A307-54F8152AA502}"/>
              </a:ext>
            </a:extLst>
          </p:cNvPr>
          <p:cNvSpPr txBox="1"/>
          <p:nvPr/>
        </p:nvSpPr>
        <p:spPr>
          <a:xfrm>
            <a:off x="21460408" y="12519374"/>
            <a:ext cx="2239347" cy="5457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s</a:t>
            </a:r>
            <a:r>
              <a:rPr kumimoji="0" lang="da-DK" sz="2400" b="0" i="0" u="none" strike="noStrike" cap="none" spc="0" normalizeH="0" baseline="0" dirty="0">
                <a:ln>
                  <a:noFill/>
                </a:ln>
                <a:solidFill>
                  <a:srgbClr val="424242"/>
                </a:solidFill>
                <a:effectLst/>
                <a:uFillTx/>
                <a:latin typeface="Roboto Slab" pitchFamily="2" charset="0"/>
                <a:ea typeface="Roboto Slab" pitchFamily="2" charset="0"/>
                <a:sym typeface="Helvetica Light"/>
              </a:rPr>
              <a:t>ide </a:t>
            </a:r>
            <a:r>
              <a:rPr lang="da-DK" sz="2400" dirty="0">
                <a:solidFill>
                  <a:srgbClr val="424242"/>
                </a:solidFill>
                <a:latin typeface="Roboto Slab" pitchFamily="2" charset="0"/>
                <a:ea typeface="Roboto Slab" pitchFamily="2" charset="0"/>
              </a:rPr>
              <a:t>9</a:t>
            </a:r>
            <a:endParaRPr kumimoji="0" lang="da-DK" sz="2400" b="0" i="0" u="none" strike="noStrike" cap="none" spc="0" normalizeH="0" baseline="0" dirty="0">
              <a:ln>
                <a:noFill/>
              </a:ln>
              <a:solidFill>
                <a:srgbClr val="424242"/>
              </a:solidFill>
              <a:effectLst/>
              <a:uFillTx/>
              <a:latin typeface="Roboto Slab" pitchFamily="2" charset="0"/>
              <a:ea typeface="Roboto Slab" pitchFamily="2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816765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STPS">
      <a:dk1>
        <a:srgbClr val="3254A0"/>
      </a:dk1>
      <a:lt1>
        <a:srgbClr val="682D2E"/>
      </a:lt1>
      <a:dk2>
        <a:srgbClr val="DCEBF1"/>
      </a:dk2>
      <a:lt2>
        <a:srgbClr val="FEE7DE"/>
      </a:lt2>
      <a:accent1>
        <a:srgbClr val="4672FA"/>
      </a:accent1>
      <a:accent2>
        <a:srgbClr val="E84F48"/>
      </a:accent2>
      <a:accent3>
        <a:srgbClr val="4DB27A"/>
      </a:accent3>
      <a:accent4>
        <a:srgbClr val="D6ECDD"/>
      </a:accent4>
      <a:accent5>
        <a:srgbClr val="FFE98B"/>
      </a:accent5>
      <a:accent6>
        <a:srgbClr val="FFF8DC"/>
      </a:accent6>
      <a:hlink>
        <a:srgbClr val="3254A1"/>
      </a:hlink>
      <a:folHlink>
        <a:srgbClr val="682D2E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 dirty="0" err="1" smtClean="0">
            <a:ln>
              <a:noFill/>
            </a:ln>
            <a:solidFill>
              <a:srgbClr val="424242"/>
            </a:solidFill>
            <a:effectLst/>
            <a:uFillTx/>
            <a:latin typeface="Roboto Slab" pitchFamily="2" charset="0"/>
            <a:ea typeface="Roboto Slab" pitchFamily="2" charset="0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TPS_PPT_skabelon_V07" id="{B5757802-DC9D-064E-B23B-DE8E8B3A1AFE}" vid="{0EE16A10-0381-D943-AC9A-6CF1A43B2D3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40e853-7fad-4bf0-8b01-5fa2c2ef55aa" xsi:nil="true"/>
    <lcf76f155ced4ddcb4097134ff3c332f xmlns="a8ee8760-f334-4739-80d5-644df79670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CE4B170BB7E42A10A7643218B234D" ma:contentTypeVersion="8" ma:contentTypeDescription="Opret et nyt dokument." ma:contentTypeScope="" ma:versionID="5b5172a8bd6ba2e4ff41f86f912d1d12">
  <xsd:schema xmlns:xsd="http://www.w3.org/2001/XMLSchema" xmlns:xs="http://www.w3.org/2001/XMLSchema" xmlns:p="http://schemas.microsoft.com/office/2006/metadata/properties" xmlns:ns2="a8ee8760-f334-4739-80d5-644df79670af" xmlns:ns3="d440e853-7fad-4bf0-8b01-5fa2c2ef55aa" targetNamespace="http://schemas.microsoft.com/office/2006/metadata/properties" ma:root="true" ma:fieldsID="69b13219bad0dbda906074a27ac471e9" ns2:_="" ns3:_="">
    <xsd:import namespace="a8ee8760-f334-4739-80d5-644df79670af"/>
    <xsd:import namespace="d440e853-7fad-4bf0-8b01-5fa2c2ef55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e8760-f334-4739-80d5-644df79670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0e853-7fad-4bf0-8b01-5fa2c2ef55a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9ec72d6-5ee1-400f-bf43-e1d2653a9340}" ma:internalName="TaxCatchAll" ma:showField="CatchAllData" ma:web="d440e853-7fad-4bf0-8b01-5fa2c2ef55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C8080B-3E90-4162-92CA-42D655A412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BE9AD7-5F34-48F0-9AAC-80FC615A4267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d440e853-7fad-4bf0-8b01-5fa2c2ef55aa"/>
    <ds:schemaRef ds:uri="a8ee8760-f334-4739-80d5-644df79670a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AC06AF-D54F-4AF7-AEC5-72B7EFF8C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e8760-f334-4739-80d5-644df79670af"/>
    <ds:schemaRef ds:uri="d440e853-7fad-4bf0-8b01-5fa2c2e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</TotalTime>
  <Words>990</Words>
  <Application>Microsoft Office PowerPoint</Application>
  <PresentationFormat>Brugerdefineret</PresentationFormat>
  <Paragraphs>161</Paragraphs>
  <Slides>24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24</vt:i4>
      </vt:variant>
    </vt:vector>
  </HeadingPairs>
  <TitlesOfParts>
    <vt:vector size="34" baseType="lpstr">
      <vt:lpstr>Arial</vt:lpstr>
      <vt:lpstr>Calibri</vt:lpstr>
      <vt:lpstr>Helvetica Light</vt:lpstr>
      <vt:lpstr>Lucida Grande</vt:lpstr>
      <vt:lpstr>Montserrat Light</vt:lpstr>
      <vt:lpstr>Montserrat Semi Bold</vt:lpstr>
      <vt:lpstr>Roboto Slab</vt:lpstr>
      <vt:lpstr>Work Sans</vt:lpstr>
      <vt:lpstr>Work Sans SemiBold</vt:lpstr>
      <vt:lpstr>White</vt:lpstr>
      <vt:lpstr> Informationsmøde 1. december 2023   Målepunkter for tilsyn på demens og antipsykotika 2024 </vt:lpstr>
      <vt:lpstr>Teknik</vt:lpstr>
      <vt:lpstr>Program</vt:lpstr>
      <vt:lpstr>Hvorfor tilsyn på demens og antipsykotika? </vt:lpstr>
      <vt:lpstr>STPS generelt</vt:lpstr>
      <vt:lpstr>Typer af tilsyn</vt:lpstr>
      <vt:lpstr>Udvælgelse af tema og  områder for tilsyn</vt:lpstr>
      <vt:lpstr>I gang-værende tilsyn</vt:lpstr>
      <vt:lpstr>Læring før, under og efter tilsyn </vt:lpstr>
      <vt:lpstr>Spørgsmål</vt:lpstr>
      <vt:lpstr>Før tilsynet</vt:lpstr>
      <vt:lpstr>Sådan foregår selve tilsynet</vt:lpstr>
      <vt:lpstr>Efter tilsynet</vt:lpstr>
      <vt:lpstr>Afgørelse af organisationstilsyn</vt:lpstr>
      <vt:lpstr>Spørgsmål</vt:lpstr>
      <vt:lpstr>Tilsynets metode og fokus</vt:lpstr>
      <vt:lpstr>Målepunkter for plejecentre  </vt:lpstr>
      <vt:lpstr>Målepunkter for plejecentre - fortsat </vt:lpstr>
      <vt:lpstr>Målepunkter for plejecentre - fortsat</vt:lpstr>
      <vt:lpstr>Målepunkter for læger</vt:lpstr>
      <vt:lpstr>Lærings-materiale</vt:lpstr>
      <vt:lpstr>Spørgsmål</vt:lpstr>
      <vt:lpstr>PowerPoint-præsentation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Savan Mohammed-Amen</dc:creator>
  <cp:lastModifiedBy>Søren Sofus Wichmann</cp:lastModifiedBy>
  <cp:revision>74</cp:revision>
  <cp:lastPrinted>2023-11-08T11:50:25Z</cp:lastPrinted>
  <dcterms:created xsi:type="dcterms:W3CDTF">2022-09-28T12:24:12Z</dcterms:created>
  <dcterms:modified xsi:type="dcterms:W3CDTF">2023-12-01T11:15:49Z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0x0101000C1CE4B170BB7E42A10A7643218B234D</vt:lpwstr>
  </property>
  <property fmtid="{D5CDD505-2E9C-101B-9397-08002B2CF9AE}" pid="3" name="MediaServiceImageTags">
    <vt:lpwstr/>
  </property>
</Properties>
</file>